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7"/>
  </p:notesMasterIdLst>
  <p:sldIdLst>
    <p:sldId id="256" r:id="rId2"/>
    <p:sldId id="259" r:id="rId3"/>
    <p:sldId id="296" r:id="rId4"/>
    <p:sldId id="305" r:id="rId5"/>
    <p:sldId id="331" r:id="rId6"/>
    <p:sldId id="300" r:id="rId7"/>
    <p:sldId id="330" r:id="rId8"/>
    <p:sldId id="332" r:id="rId9"/>
    <p:sldId id="261" r:id="rId10"/>
    <p:sldId id="338" r:id="rId11"/>
    <p:sldId id="361" r:id="rId12"/>
    <p:sldId id="372" r:id="rId13"/>
    <p:sldId id="381" r:id="rId14"/>
    <p:sldId id="377" r:id="rId15"/>
    <p:sldId id="379" r:id="rId16"/>
    <p:sldId id="344" r:id="rId17"/>
    <p:sldId id="380" r:id="rId18"/>
    <p:sldId id="383" r:id="rId19"/>
    <p:sldId id="348" r:id="rId20"/>
    <p:sldId id="276" r:id="rId21"/>
    <p:sldId id="350" r:id="rId22"/>
    <p:sldId id="382" r:id="rId23"/>
    <p:sldId id="366" r:id="rId24"/>
    <p:sldId id="368" r:id="rId25"/>
    <p:sldId id="355" r:id="rId26"/>
    <p:sldId id="356" r:id="rId27"/>
    <p:sldId id="345" r:id="rId28"/>
    <p:sldId id="371" r:id="rId29"/>
    <p:sldId id="351" r:id="rId30"/>
    <p:sldId id="306" r:id="rId31"/>
    <p:sldId id="303" r:id="rId32"/>
    <p:sldId id="359" r:id="rId33"/>
    <p:sldId id="353" r:id="rId34"/>
    <p:sldId id="354" r:id="rId35"/>
    <p:sldId id="328"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タイトル" id="{DDE0C72C-075A-4C30-A0E7-506C5F8C2760}">
          <p14:sldIdLst>
            <p14:sldId id="256"/>
          </p14:sldIdLst>
        </p14:section>
        <p14:section name="本文" id="{FACCB9E6-93CC-4974-8C68-D507726A6E5D}">
          <p14:sldIdLst>
            <p14:sldId id="259"/>
            <p14:sldId id="296"/>
            <p14:sldId id="305"/>
            <p14:sldId id="331"/>
            <p14:sldId id="300"/>
            <p14:sldId id="330"/>
            <p14:sldId id="332"/>
            <p14:sldId id="261"/>
            <p14:sldId id="338"/>
            <p14:sldId id="361"/>
            <p14:sldId id="372"/>
            <p14:sldId id="381"/>
            <p14:sldId id="377"/>
            <p14:sldId id="379"/>
            <p14:sldId id="344"/>
            <p14:sldId id="380"/>
            <p14:sldId id="383"/>
            <p14:sldId id="348"/>
            <p14:sldId id="276"/>
            <p14:sldId id="350"/>
            <p14:sldId id="382"/>
            <p14:sldId id="366"/>
            <p14:sldId id="368"/>
            <p14:sldId id="355"/>
            <p14:sldId id="356"/>
            <p14:sldId id="345"/>
            <p14:sldId id="371"/>
            <p14:sldId id="351"/>
            <p14:sldId id="306"/>
            <p14:sldId id="303"/>
            <p14:sldId id="359"/>
            <p14:sldId id="353"/>
            <p14:sldId id="354"/>
            <p14:sldId id="32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中村 建翔" initials="中村" lastIdx="1" clrIdx="0">
    <p:extLst>
      <p:ext uri="{19B8F6BF-5375-455C-9EA6-DF929625EA0E}">
        <p15:presenceInfo xmlns:p15="http://schemas.microsoft.com/office/powerpoint/2012/main" userId="8299eb77c94a948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40" autoAdjust="0"/>
    <p:restoredTop sz="94660"/>
  </p:normalViewPr>
  <p:slideViewPr>
    <p:cSldViewPr snapToGrid="0">
      <p:cViewPr varScale="1">
        <p:scale>
          <a:sx n="75" d="100"/>
          <a:sy n="75" d="100"/>
        </p:scale>
        <p:origin x="54" y="8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DF092F-C083-45B7-8240-33B7F0B0541D}" type="datetimeFigureOut">
              <a:rPr kumimoji="1" lang="ja-JP" altLang="en-US" smtClean="0"/>
              <a:t>2022/2/21</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833AB3-7A34-453B-BD9F-0BA034FC2F0B}" type="slidenum">
              <a:rPr kumimoji="1" lang="ja-JP" altLang="en-US" smtClean="0"/>
              <a:t>‹#›</a:t>
            </a:fld>
            <a:endParaRPr kumimoji="1" lang="ja-JP" altLang="en-US"/>
          </a:p>
        </p:txBody>
      </p:sp>
    </p:spTree>
    <p:extLst>
      <p:ext uri="{BB962C8B-B14F-4D97-AF65-F5344CB8AC3E}">
        <p14:creationId xmlns:p14="http://schemas.microsoft.com/office/powerpoint/2010/main" val="305527452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画像は，</a:t>
            </a:r>
            <a:r>
              <a:rPr kumimoji="1" lang="en-US" altLang="ja-JP" dirty="0"/>
              <a:t>horizontal signal 1</a:t>
            </a:r>
            <a:r>
              <a:rPr kumimoji="1" lang="ja-JP" altLang="en-US" dirty="0"/>
              <a:t>の </a:t>
            </a:r>
            <a:r>
              <a:rPr kumimoji="1" lang="en-US" altLang="ja-JP" dirty="0"/>
              <a:t>372,373,374</a:t>
            </a:r>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4</a:t>
            </a:fld>
            <a:endParaRPr kumimoji="1" lang="ja-JP" altLang="en-US"/>
          </a:p>
        </p:txBody>
      </p:sp>
    </p:spTree>
    <p:extLst>
      <p:ext uri="{BB962C8B-B14F-4D97-AF65-F5344CB8AC3E}">
        <p14:creationId xmlns:p14="http://schemas.microsoft.com/office/powerpoint/2010/main" val="933238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画像は，</a:t>
            </a:r>
            <a:r>
              <a:rPr kumimoji="1" lang="en-US" altLang="ja-JP" dirty="0"/>
              <a:t>vertical signal 1 </a:t>
            </a:r>
            <a:r>
              <a:rPr kumimoji="1" lang="ja-JP" altLang="en-US" dirty="0"/>
              <a:t>の </a:t>
            </a:r>
            <a:r>
              <a:rPr kumimoji="1" lang="en-US" altLang="ja-JP" dirty="0"/>
              <a:t>536,537,538</a:t>
            </a:r>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8</a:t>
            </a:fld>
            <a:endParaRPr kumimoji="1" lang="ja-JP" altLang="en-US"/>
          </a:p>
        </p:txBody>
      </p:sp>
    </p:spTree>
    <p:extLst>
      <p:ext uri="{BB962C8B-B14F-4D97-AF65-F5344CB8AC3E}">
        <p14:creationId xmlns:p14="http://schemas.microsoft.com/office/powerpoint/2010/main" val="1683481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画像は，</a:t>
            </a:r>
            <a:r>
              <a:rPr kumimoji="1" lang="en-US" altLang="ja-JP" dirty="0"/>
              <a:t>vertical signal 1 </a:t>
            </a:r>
            <a:r>
              <a:rPr kumimoji="1" lang="ja-JP" altLang="en-US" dirty="0"/>
              <a:t>の </a:t>
            </a:r>
            <a:r>
              <a:rPr kumimoji="1" lang="en-US" altLang="ja-JP" dirty="0"/>
              <a:t>536,537,538</a:t>
            </a:r>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31</a:t>
            </a:fld>
            <a:endParaRPr kumimoji="1" lang="ja-JP" altLang="en-US"/>
          </a:p>
        </p:txBody>
      </p:sp>
    </p:spTree>
    <p:extLst>
      <p:ext uri="{BB962C8B-B14F-4D97-AF65-F5344CB8AC3E}">
        <p14:creationId xmlns:p14="http://schemas.microsoft.com/office/powerpoint/2010/main" val="1683481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画像は，</a:t>
            </a:r>
            <a:r>
              <a:rPr kumimoji="1" lang="en-US" altLang="ja-JP" dirty="0"/>
              <a:t>vertical signal 1 </a:t>
            </a:r>
            <a:r>
              <a:rPr kumimoji="1" lang="ja-JP" altLang="en-US" dirty="0"/>
              <a:t>の </a:t>
            </a:r>
            <a:r>
              <a:rPr kumimoji="1" lang="en-US" altLang="ja-JP" dirty="0"/>
              <a:t>536,537,538</a:t>
            </a:r>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32</a:t>
            </a:fld>
            <a:endParaRPr kumimoji="1" lang="ja-JP" altLang="en-US"/>
          </a:p>
        </p:txBody>
      </p:sp>
    </p:spTree>
    <p:extLst>
      <p:ext uri="{BB962C8B-B14F-4D97-AF65-F5344CB8AC3E}">
        <p14:creationId xmlns:p14="http://schemas.microsoft.com/office/powerpoint/2010/main" val="398909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116135"/>
          </a:xfrm>
        </p:spPr>
        <p:txBody>
          <a:bodyPr anchor="b">
            <a:normAutofit/>
          </a:bodyPr>
          <a:lstStyle>
            <a:lvl1pPr algn="ctr">
              <a:defRPr sz="4000"/>
            </a:lvl1pPr>
          </a:lstStyle>
          <a:p>
            <a:r>
              <a:rPr lang="ja-JP" altLang="en-US" dirty="0"/>
              <a:t>マスター タイトルの書式設定</a:t>
            </a:r>
            <a:endParaRPr lang="en-US" dirty="0"/>
          </a:p>
        </p:txBody>
      </p:sp>
      <p:sp>
        <p:nvSpPr>
          <p:cNvPr id="3" name="Subtitle 2"/>
          <p:cNvSpPr>
            <a:spLocks noGrp="1"/>
          </p:cNvSpPr>
          <p:nvPr>
            <p:ph type="subTitle" idx="1"/>
          </p:nvPr>
        </p:nvSpPr>
        <p:spPr>
          <a:xfrm>
            <a:off x="1143000" y="3911600"/>
            <a:ext cx="6858000" cy="13462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endParaRPr lang="en-US" dirty="0"/>
          </a:p>
        </p:txBody>
      </p:sp>
      <p:sp>
        <p:nvSpPr>
          <p:cNvPr id="4" name="Date Placeholder 3"/>
          <p:cNvSpPr>
            <a:spLocks noGrp="1"/>
          </p:cNvSpPr>
          <p:nvPr>
            <p:ph type="dt" sz="half" idx="10"/>
          </p:nvPr>
        </p:nvSpPr>
        <p:spPr/>
        <p:txBody>
          <a:bodyPr/>
          <a:lstStyle/>
          <a:p>
            <a:fld id="{1E713CB3-A9D1-4224-AF75-EC156ECF296A}" type="datetime1">
              <a:rPr kumimoji="1" lang="ja-JP" altLang="en-US" smtClean="0"/>
              <a:t>2022/2/21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cxnSp>
        <p:nvCxnSpPr>
          <p:cNvPr id="9" name="直線コネクタ 8">
            <a:extLst>
              <a:ext uri="{FF2B5EF4-FFF2-40B4-BE49-F238E27FC236}">
                <a16:creationId xmlns:a16="http://schemas.microsoft.com/office/drawing/2014/main" id="{9347E5ED-FA1D-4126-A6CD-BC1869EC4AD4}"/>
              </a:ext>
            </a:extLst>
          </p:cNvPr>
          <p:cNvCxnSpPr>
            <a:cxnSpLocks/>
          </p:cNvCxnSpPr>
          <p:nvPr userDrawn="1"/>
        </p:nvCxnSpPr>
        <p:spPr>
          <a:xfrm>
            <a:off x="0" y="3522622"/>
            <a:ext cx="9144000" cy="0"/>
          </a:xfrm>
          <a:prstGeom prst="line">
            <a:avLst/>
          </a:prstGeom>
          <a:ln w="57150">
            <a:gradFill flip="none" rotWithShape="1">
              <a:gsLst>
                <a:gs pos="50000">
                  <a:schemeClr val="accent5">
                    <a:lumMod val="67000"/>
                    <a:lumOff val="33000"/>
                  </a:schemeClr>
                </a:gs>
                <a:gs pos="6000">
                  <a:schemeClr val="accent5">
                    <a:lumMod val="60000"/>
                    <a:lumOff val="40000"/>
                  </a:schemeClr>
                </a:gs>
                <a:gs pos="100000">
                  <a:schemeClr val="accent5">
                    <a:lumMod val="10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8417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84997B5-9E2F-4568-987D-3D3CE3E53299}" type="datetime1">
              <a:rPr kumimoji="1" lang="ja-JP" altLang="en-US" smtClean="0"/>
              <a:t>2022/2/21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458845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505F0E7-1B5E-4682-865E-B44E10EA52EB}" type="datetime1">
              <a:rPr kumimoji="1" lang="ja-JP" altLang="en-US" smtClean="0"/>
              <a:t>2022/2/21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656755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792" y="805776"/>
            <a:ext cx="8626416" cy="5371187"/>
          </a:xfrm>
        </p:spPr>
        <p:txBody>
          <a:bodyPr/>
          <a:lstStyle>
            <a:lvl1pPr marL="228600" indent="-228600">
              <a:buClr>
                <a:schemeClr val="accent1"/>
              </a:buClr>
              <a:buFont typeface="Wingdings" panose="05000000000000000000" pitchFamily="2" charset="2"/>
              <a:buChar char="Ø"/>
              <a:defRPr/>
            </a:lvl1pPr>
            <a:lvl2pPr marL="685800" indent="-228600">
              <a:buClr>
                <a:srgbClr val="2F528F"/>
              </a:buClr>
              <a:buFont typeface="Wingdings" panose="05000000000000000000" pitchFamily="2" charset="2"/>
              <a:buChar char="ü"/>
              <a:defRPr sz="2000"/>
            </a:lvl2pPr>
            <a:lvl3pPr marL="1143000" indent="-228600">
              <a:buClr>
                <a:srgbClr val="2F528F"/>
              </a:buClr>
              <a:buFont typeface="Arial" panose="020B0604020202020204" pitchFamily="34" charset="0"/>
              <a:buChar char="•"/>
              <a:defRPr sz="1800"/>
            </a:lvl3pPr>
            <a:lvl4pPr marL="1600200" indent="-228600">
              <a:buFont typeface="Arial" panose="020B0604020202020204" pitchFamily="34" charset="0"/>
              <a:buChar char="•"/>
              <a:defRPr/>
            </a:lvl4pPr>
            <a:lvl5pPr marL="2057400" indent="-228600">
              <a:buFont typeface="Arial" panose="020B0604020202020204" pitchFamily="34" charset="0"/>
              <a:buChar char="•"/>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p:txBody>
          <a:bodyPr/>
          <a:lstStyle/>
          <a:p>
            <a:fld id="{2E60160D-33B8-400C-820D-A05EDBEDFF6B}" type="datetime1">
              <a:rPr kumimoji="1" lang="ja-JP" altLang="en-US" smtClean="0"/>
              <a:t>2022/2/21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6575445" y="16031"/>
            <a:ext cx="2057400" cy="365125"/>
          </a:xfrm>
        </p:spPr>
        <p:txBody>
          <a:bodyPr/>
          <a:lstStyle>
            <a:lvl1pPr>
              <a:defRPr sz="2800"/>
            </a:lvl1pPr>
          </a:lstStyle>
          <a:p>
            <a:fld id="{4611F9C2-6641-4325-A1B0-8726CAAFC082}" type="slidenum">
              <a:rPr kumimoji="1" lang="ja-JP" altLang="en-US" smtClean="0"/>
              <a:pPr/>
              <a:t>‹#›</a:t>
            </a:fld>
            <a:endParaRPr kumimoji="1" lang="ja-JP" altLang="en-US" dirty="0"/>
          </a:p>
        </p:txBody>
      </p:sp>
      <p:cxnSp>
        <p:nvCxnSpPr>
          <p:cNvPr id="9" name="直線コネクタ 8">
            <a:extLst>
              <a:ext uri="{FF2B5EF4-FFF2-40B4-BE49-F238E27FC236}">
                <a16:creationId xmlns:a16="http://schemas.microsoft.com/office/drawing/2014/main" id="{2D98C4E1-4FFF-468F-8C08-B073E6C08379}"/>
              </a:ext>
            </a:extLst>
          </p:cNvPr>
          <p:cNvCxnSpPr>
            <a:cxnSpLocks/>
          </p:cNvCxnSpPr>
          <p:nvPr userDrawn="1"/>
        </p:nvCxnSpPr>
        <p:spPr>
          <a:xfrm>
            <a:off x="0" y="589807"/>
            <a:ext cx="9144000" cy="0"/>
          </a:xfrm>
          <a:prstGeom prst="line">
            <a:avLst/>
          </a:prstGeom>
          <a:ln w="57150">
            <a:gradFill flip="none" rotWithShape="1">
              <a:gsLst>
                <a:gs pos="50000">
                  <a:schemeClr val="accent5">
                    <a:lumMod val="67000"/>
                    <a:lumOff val="33000"/>
                  </a:schemeClr>
                </a:gs>
                <a:gs pos="6000">
                  <a:schemeClr val="accent5">
                    <a:lumMod val="60000"/>
                    <a:lumOff val="40000"/>
                  </a:schemeClr>
                </a:gs>
                <a:gs pos="100000">
                  <a:schemeClr val="accent5">
                    <a:lumMod val="10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D913338C-F3B7-49FC-A78A-5E5271D36954}"/>
              </a:ext>
            </a:extLst>
          </p:cNvPr>
          <p:cNvSpPr>
            <a:spLocks noGrp="1"/>
          </p:cNvSpPr>
          <p:nvPr>
            <p:ph type="title"/>
          </p:nvPr>
        </p:nvSpPr>
        <p:spPr>
          <a:xfrm>
            <a:off x="258792" y="1"/>
            <a:ext cx="8626416" cy="681036"/>
          </a:xfrm>
        </p:spPr>
        <p:txBody>
          <a:bodyPr>
            <a:normAutofit/>
          </a:bodyPr>
          <a:lstStyle>
            <a:lvl1pPr>
              <a:defRPr sz="2800"/>
            </a:lvl1pPr>
          </a:lstStyle>
          <a:p>
            <a:r>
              <a:rPr lang="ja-JP" altLang="en-US" dirty="0"/>
              <a:t>マスター タイトルの書式設定</a:t>
            </a:r>
            <a:endParaRPr lang="en-US" dirty="0"/>
          </a:p>
        </p:txBody>
      </p:sp>
      <p:sp>
        <p:nvSpPr>
          <p:cNvPr id="8" name="Slide Number Placeholder 5">
            <a:extLst>
              <a:ext uri="{FF2B5EF4-FFF2-40B4-BE49-F238E27FC236}">
                <a16:creationId xmlns:a16="http://schemas.microsoft.com/office/drawing/2014/main" id="{8B59C832-4763-45B2-9B61-273F4DE17CB4}"/>
              </a:ext>
            </a:extLst>
          </p:cNvPr>
          <p:cNvSpPr txBox="1">
            <a:spLocks/>
          </p:cNvSpPr>
          <p:nvPr userDrawn="1"/>
        </p:nvSpPr>
        <p:spPr>
          <a:xfrm>
            <a:off x="8223920" y="17427"/>
            <a:ext cx="920080" cy="365125"/>
          </a:xfrm>
          <a:prstGeom prst="rect">
            <a:avLst/>
          </a:prstGeom>
        </p:spPr>
        <p:txBody>
          <a:bodyPr vert="horz" lIns="91440" tIns="45720" rIns="91440" bIns="45720" rtlCol="0" anchor="ctr"/>
          <a:lstStyle>
            <a:defPPr>
              <a:defRPr lang="en-US"/>
            </a:defPPr>
            <a:lvl1pPr marL="0" algn="r" defTabSz="457200" rtl="0" eaLnBrk="1" latinLnBrk="0" hangingPunct="1">
              <a:defRPr sz="28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dirty="0"/>
              <a:t>/19</a:t>
            </a:r>
            <a:endParaRPr kumimoji="1" lang="ja-JP" altLang="en-US" dirty="0"/>
          </a:p>
        </p:txBody>
      </p:sp>
    </p:spTree>
    <p:extLst>
      <p:ext uri="{BB962C8B-B14F-4D97-AF65-F5344CB8AC3E}">
        <p14:creationId xmlns:p14="http://schemas.microsoft.com/office/powerpoint/2010/main" val="2601302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0408307-2439-4B1B-B3BE-EC4D9D90A27B}" type="datetime1">
              <a:rPr kumimoji="1" lang="ja-JP" altLang="en-US" smtClean="0"/>
              <a:t>2022/2/21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1023176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925200"/>
            <a:ext cx="3886200" cy="5233534"/>
          </a:xfrm>
        </p:spPr>
        <p:txBody>
          <a:bodyPr/>
          <a:lstStyle/>
          <a:p>
            <a:pPr lvl="0"/>
            <a:r>
              <a:rPr lang="ja-JP" altLang="en-US"/>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Content Placeholder 3"/>
          <p:cNvSpPr>
            <a:spLocks noGrp="1"/>
          </p:cNvSpPr>
          <p:nvPr>
            <p:ph sz="half" idx="2"/>
          </p:nvPr>
        </p:nvSpPr>
        <p:spPr>
          <a:xfrm>
            <a:off x="4629150" y="925200"/>
            <a:ext cx="3886200" cy="523353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FD9BD4B9-D88E-423C-AC97-AA0638AB3F67}" type="datetime1">
              <a:rPr kumimoji="1" lang="ja-JP" altLang="en-US" smtClean="0"/>
              <a:t>2022/2/21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cxnSp>
        <p:nvCxnSpPr>
          <p:cNvPr id="8" name="直線コネクタ 7">
            <a:extLst>
              <a:ext uri="{FF2B5EF4-FFF2-40B4-BE49-F238E27FC236}">
                <a16:creationId xmlns:a16="http://schemas.microsoft.com/office/drawing/2014/main" id="{ABA1358F-D2E2-4422-B358-4B22DE61BABD}"/>
              </a:ext>
            </a:extLst>
          </p:cNvPr>
          <p:cNvCxnSpPr/>
          <p:nvPr userDrawn="1"/>
        </p:nvCxnSpPr>
        <p:spPr>
          <a:xfrm>
            <a:off x="0" y="839973"/>
            <a:ext cx="9144000" cy="0"/>
          </a:xfrm>
          <a:prstGeom prst="line">
            <a:avLst/>
          </a:prstGeom>
          <a:ln w="57150">
            <a:gradFill flip="none" rotWithShape="1">
              <a:gsLst>
                <a:gs pos="0">
                  <a:schemeClr val="accent5">
                    <a:lumMod val="40000"/>
                    <a:lumOff val="60000"/>
                  </a:schemeClr>
                </a:gs>
                <a:gs pos="0">
                  <a:schemeClr val="accent5">
                    <a:lumMod val="60000"/>
                    <a:lumOff val="40000"/>
                  </a:schemeClr>
                </a:gs>
                <a:gs pos="100000">
                  <a:schemeClr val="accent5">
                    <a:lumMod val="7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931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79526AFA-8E0F-43A0-95E8-CAB2683A848D}" type="datetime1">
              <a:rPr kumimoji="1" lang="ja-JP" altLang="en-US" smtClean="0"/>
              <a:t>2022/2/21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448166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157CBB0C-55B6-4FED-A18B-DD18A00D5F21}" type="datetime1">
              <a:rPr kumimoji="1" lang="ja-JP" altLang="en-US" smtClean="0"/>
              <a:t>2022/2/21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637351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203B03-28BE-4FEF-8A8F-4B5AB41B9EDA}" type="datetime1">
              <a:rPr kumimoji="1" lang="ja-JP" altLang="en-US" smtClean="0"/>
              <a:t>2022/2/21</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4266044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8C9421F-F1BC-41D3-9856-F8E01DCA85EF}" type="datetime1">
              <a:rPr kumimoji="1" lang="ja-JP" altLang="en-US" smtClean="0"/>
              <a:t>2022/2/21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556412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ED0F761-DDDE-4C16-806B-6480EF1A12A9}" type="datetime1">
              <a:rPr kumimoji="1" lang="ja-JP" altLang="en-US" smtClean="0"/>
              <a:t>2022/2/21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580099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
            <a:ext cx="7886700" cy="839972"/>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8650" y="925033"/>
            <a:ext cx="7886700" cy="5251930"/>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486B3F-B4FA-4FAF-A2E9-0DB0D22E2148}" type="datetime1">
              <a:rPr kumimoji="1" lang="ja-JP" altLang="en-US" smtClean="0"/>
              <a:t>2022/2/21</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7086600" y="8714"/>
            <a:ext cx="2057400" cy="365125"/>
          </a:xfrm>
          <a:prstGeom prst="rect">
            <a:avLst/>
          </a:prstGeom>
        </p:spPr>
        <p:txBody>
          <a:bodyPr vert="horz" lIns="91440" tIns="45720" rIns="91440" bIns="45720" rtlCol="0" anchor="ctr"/>
          <a:lstStyle>
            <a:lvl1pPr algn="r">
              <a:defRPr sz="2800">
                <a:solidFill>
                  <a:schemeClr val="tx1">
                    <a:tint val="75000"/>
                  </a:schemeClr>
                </a:solidFill>
              </a:defRPr>
            </a:lvl1pPr>
          </a:lstStyle>
          <a:p>
            <a:fld id="{4611F9C2-6641-4325-A1B0-8726CAAFC082}" type="slidenum">
              <a:rPr kumimoji="1" lang="ja-JP" altLang="en-US" smtClean="0"/>
              <a:pPr/>
              <a:t>‹#›</a:t>
            </a:fld>
            <a:endParaRPr kumimoji="1" lang="ja-JP" altLang="en-US" dirty="0"/>
          </a:p>
        </p:txBody>
      </p:sp>
    </p:spTree>
    <p:extLst>
      <p:ext uri="{BB962C8B-B14F-4D97-AF65-F5344CB8AC3E}">
        <p14:creationId xmlns:p14="http://schemas.microsoft.com/office/powerpoint/2010/main" val="11005335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00B0F0"/>
        </a:buClr>
        <a:buSzPct val="90000"/>
        <a:buFont typeface="Wingdings" panose="05000000000000000000" pitchFamily="2" charset="2"/>
        <a:buChar char="u"/>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B0F0"/>
        </a:buClr>
        <a:buFont typeface="Wingdings" panose="05000000000000000000" pitchFamily="2" charset="2"/>
        <a:buChar char="Ø"/>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B0F0"/>
        </a:buClr>
        <a:buFont typeface="Wingdings" panose="05000000000000000000" pitchFamily="2" charset="2"/>
        <a:buChar char="ü"/>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33.jpg"/></Relationships>
</file>

<file path=ppt/slides/_rels/slide2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6.jpg"/><Relationship Id="rId1" Type="http://schemas.openxmlformats.org/officeDocument/2006/relationships/slideLayout" Target="../slideLayouts/slideLayout2.xml"/><Relationship Id="rId5" Type="http://schemas.openxmlformats.org/officeDocument/2006/relationships/image" Target="../media/image38.jpg"/><Relationship Id="rId4" Type="http://schemas.openxmlformats.org/officeDocument/2006/relationships/image" Target="../media/image37.jp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jpg"/><Relationship Id="rId4" Type="http://schemas.openxmlformats.org/officeDocument/2006/relationships/image" Target="../media/image41.jpg"/></Relationships>
</file>

<file path=ppt/slides/_rels/slide2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6.jpg"/><Relationship Id="rId1" Type="http://schemas.openxmlformats.org/officeDocument/2006/relationships/slideLayout" Target="../slideLayouts/slideLayout2.xml"/><Relationship Id="rId5" Type="http://schemas.openxmlformats.org/officeDocument/2006/relationships/image" Target="../media/image38.jpg"/><Relationship Id="rId4" Type="http://schemas.openxmlformats.org/officeDocument/2006/relationships/image" Target="../media/image3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43.jpg"/><Relationship Id="rId5" Type="http://schemas.openxmlformats.org/officeDocument/2006/relationships/image" Target="../media/image34.jp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8" Type="http://schemas.openxmlformats.org/officeDocument/2006/relationships/image" Target="../media/image48.jpg"/><Relationship Id="rId13" Type="http://schemas.openxmlformats.org/officeDocument/2006/relationships/image" Target="../media/image52.jpg"/><Relationship Id="rId18" Type="http://schemas.openxmlformats.org/officeDocument/2006/relationships/image" Target="../media/image57.jpg"/><Relationship Id="rId3" Type="http://schemas.openxmlformats.org/officeDocument/2006/relationships/slideLayout" Target="../slideLayouts/slideLayout2.xml"/><Relationship Id="rId7" Type="http://schemas.openxmlformats.org/officeDocument/2006/relationships/image" Target="../media/image47.jpg"/><Relationship Id="rId12" Type="http://schemas.openxmlformats.org/officeDocument/2006/relationships/image" Target="../media/image43.jpg"/><Relationship Id="rId17" Type="http://schemas.openxmlformats.org/officeDocument/2006/relationships/image" Target="../media/image56.jpg"/><Relationship Id="rId2" Type="http://schemas.microsoft.com/office/2007/relationships/media" Target="../media/media1.mp4"/><Relationship Id="rId16" Type="http://schemas.openxmlformats.org/officeDocument/2006/relationships/image" Target="../media/image55.jpg"/><Relationship Id="rId1" Type="http://schemas.openxmlformats.org/officeDocument/2006/relationships/video" Target="NULL" TargetMode="External"/><Relationship Id="rId6" Type="http://schemas.openxmlformats.org/officeDocument/2006/relationships/image" Target="../media/image46.jpg"/><Relationship Id="rId11" Type="http://schemas.openxmlformats.org/officeDocument/2006/relationships/image" Target="../media/image51.jpg"/><Relationship Id="rId5" Type="http://schemas.openxmlformats.org/officeDocument/2006/relationships/image" Target="../media/image45.jpg"/><Relationship Id="rId15" Type="http://schemas.openxmlformats.org/officeDocument/2006/relationships/image" Target="../media/image54.jpg"/><Relationship Id="rId10" Type="http://schemas.openxmlformats.org/officeDocument/2006/relationships/image" Target="../media/image50.jpg"/><Relationship Id="rId19" Type="http://schemas.openxmlformats.org/officeDocument/2006/relationships/image" Target="../media/image58.jpg"/><Relationship Id="rId4" Type="http://schemas.openxmlformats.org/officeDocument/2006/relationships/image" Target="../media/image44.png"/><Relationship Id="rId9" Type="http://schemas.openxmlformats.org/officeDocument/2006/relationships/image" Target="../media/image49.jpg"/><Relationship Id="rId14" Type="http://schemas.openxmlformats.org/officeDocument/2006/relationships/image" Target="../media/image53.jpg"/></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00.png"/><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2.jpg"/><Relationship Id="rId5" Type="http://schemas.openxmlformats.org/officeDocument/2006/relationships/image" Target="../media/image41.jp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E477989-B232-402F-BE24-4C60EEC00475}"/>
              </a:ext>
            </a:extLst>
          </p:cNvPr>
          <p:cNvSpPr>
            <a:spLocks noGrp="1"/>
          </p:cNvSpPr>
          <p:nvPr>
            <p:ph type="ctrTitle"/>
          </p:nvPr>
        </p:nvSpPr>
        <p:spPr/>
        <p:txBody>
          <a:bodyPr>
            <a:normAutofit/>
          </a:bodyPr>
          <a:lstStyle/>
          <a:p>
            <a:r>
              <a:rPr lang="ja-JP" altLang="en-US" sz="4400" b="1" dirty="0"/>
              <a:t>移動する送信光源を</a:t>
            </a:r>
            <a:br>
              <a:rPr lang="en-US" altLang="ja-JP" sz="4400" b="1" dirty="0"/>
            </a:br>
            <a:r>
              <a:rPr lang="ja-JP" altLang="en-US" sz="4400" b="1" dirty="0"/>
              <a:t>追尾するアルゴリズムの</a:t>
            </a:r>
            <a:br>
              <a:rPr lang="en-US" altLang="ja-JP" sz="4400" b="1" dirty="0"/>
            </a:br>
            <a:r>
              <a:rPr lang="ja-JP" altLang="en-US" sz="4400" b="1" dirty="0"/>
              <a:t>構築と実験</a:t>
            </a:r>
            <a:endParaRPr lang="ja-JP" altLang="en-US" sz="4400" dirty="0"/>
          </a:p>
        </p:txBody>
      </p:sp>
      <p:sp>
        <p:nvSpPr>
          <p:cNvPr id="5" name="字幕 4">
            <a:extLst>
              <a:ext uri="{FF2B5EF4-FFF2-40B4-BE49-F238E27FC236}">
                <a16:creationId xmlns:a16="http://schemas.microsoft.com/office/drawing/2014/main" id="{A8E73FD6-6364-4DA5-B6CF-F51BCD3513E9}"/>
              </a:ext>
            </a:extLst>
          </p:cNvPr>
          <p:cNvSpPr>
            <a:spLocks noGrp="1"/>
          </p:cNvSpPr>
          <p:nvPr>
            <p:ph type="subTitle" idx="1"/>
          </p:nvPr>
        </p:nvSpPr>
        <p:spPr/>
        <p:txBody>
          <a:bodyPr/>
          <a:lstStyle/>
          <a:p>
            <a:r>
              <a:rPr lang="en-US" altLang="ja-JP" dirty="0"/>
              <a:t>2022/01/28 </a:t>
            </a:r>
            <a:r>
              <a:rPr lang="ja-JP" altLang="en-US" dirty="0"/>
              <a:t>報告会</a:t>
            </a:r>
            <a:endParaRPr lang="en-US" altLang="ja-JP" dirty="0"/>
          </a:p>
          <a:p>
            <a:r>
              <a:rPr lang="ja-JP" altLang="en-US" dirty="0"/>
              <a:t>名古屋大学 山里研究室</a:t>
            </a:r>
            <a:endParaRPr lang="en-US" altLang="ja-JP" dirty="0"/>
          </a:p>
          <a:p>
            <a:r>
              <a:rPr lang="en-US" altLang="ja-JP" dirty="0"/>
              <a:t>M1</a:t>
            </a:r>
            <a:r>
              <a:rPr lang="ja-JP" altLang="en-US" dirty="0"/>
              <a:t> 中村建翔</a:t>
            </a:r>
          </a:p>
        </p:txBody>
      </p:sp>
    </p:spTree>
    <p:extLst>
      <p:ext uri="{BB962C8B-B14F-4D97-AF65-F5344CB8AC3E}">
        <p14:creationId xmlns:p14="http://schemas.microsoft.com/office/powerpoint/2010/main" val="2624037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lang="ja-JP" altLang="en-US" dirty="0"/>
              <a:t>送信機捕捉のために</a:t>
            </a:r>
            <a:endParaRPr kumimoji="1" lang="ja-JP" altLang="en-US"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10</a:t>
            </a:fld>
            <a:endParaRPr kumimoji="1" lang="ja-JP" altLang="en-US" dirty="0"/>
          </a:p>
        </p:txBody>
      </p:sp>
      <p:sp>
        <p:nvSpPr>
          <p:cNvPr id="25" name="コンテンツ プレースホルダー 2">
            <a:extLst>
              <a:ext uri="{FF2B5EF4-FFF2-40B4-BE49-F238E27FC236}">
                <a16:creationId xmlns:a16="http://schemas.microsoft.com/office/drawing/2014/main" id="{3083FA29-6974-4683-B3AE-CAD698295D3A}"/>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kumimoji="1" lang="ja-JP" altLang="en-US" dirty="0"/>
              <a:t>送信機を捕捉するために、以下のことを行っていた</a:t>
            </a:r>
            <a:endParaRPr kumimoji="1" lang="en-US" altLang="ja-JP" dirty="0"/>
          </a:p>
          <a:p>
            <a:endParaRPr lang="en-US" altLang="ja-JP" dirty="0"/>
          </a:p>
          <a:p>
            <a:pPr marL="457200" indent="-457200">
              <a:buFont typeface="+mj-lt"/>
              <a:buAutoNum type="arabicPeriod"/>
            </a:pPr>
            <a:r>
              <a:rPr kumimoji="1" lang="ja-JP" altLang="en-US" dirty="0"/>
              <a:t>撮影画像の各画素が持つ空間勾配と時間勾配を算出</a:t>
            </a:r>
            <a:endParaRPr kumimoji="1" lang="en-US" altLang="ja-JP" dirty="0"/>
          </a:p>
          <a:p>
            <a:pPr marL="457200" indent="-457200">
              <a:buFont typeface="+mj-lt"/>
              <a:buAutoNum type="arabicPeriod"/>
            </a:pPr>
            <a:endParaRPr lang="en-US" altLang="ja-JP" dirty="0"/>
          </a:p>
          <a:p>
            <a:pPr marL="457200" indent="-457200">
              <a:buFont typeface="+mj-lt"/>
              <a:buAutoNum type="arabicPeriod"/>
            </a:pPr>
            <a:r>
              <a:rPr kumimoji="1" lang="ja-JP" altLang="en-US" dirty="0"/>
              <a:t>上記２つの特徴量を複数フレームで平均する</a:t>
            </a:r>
            <a:endParaRPr kumimoji="1" lang="en-US" altLang="ja-JP" dirty="0"/>
          </a:p>
          <a:p>
            <a:pPr marL="457200" indent="-457200">
              <a:buFont typeface="+mj-lt"/>
              <a:buAutoNum type="arabicPeriod"/>
            </a:pPr>
            <a:endParaRPr lang="en-US" altLang="ja-JP" dirty="0"/>
          </a:p>
          <a:p>
            <a:pPr marL="457200" indent="-457200">
              <a:buFont typeface="+mj-lt"/>
              <a:buAutoNum type="arabicPeriod"/>
            </a:pPr>
            <a:r>
              <a:rPr kumimoji="1" lang="ja-JP" altLang="en-US" dirty="0"/>
              <a:t>平均した特徴量を</a:t>
            </a:r>
            <a:r>
              <a:rPr kumimoji="1" lang="en-US" altLang="ja-JP" dirty="0"/>
              <a:t>LED</a:t>
            </a:r>
            <a:r>
              <a:rPr kumimoji="1" lang="ja-JP" altLang="en-US" dirty="0"/>
              <a:t>と非</a:t>
            </a:r>
            <a:r>
              <a:rPr kumimoji="1" lang="en-US" altLang="ja-JP" dirty="0"/>
              <a:t>LED</a:t>
            </a:r>
            <a:r>
              <a:rPr kumimoji="1" lang="ja-JP" altLang="en-US" dirty="0"/>
              <a:t>について散布図へプロットし、閾値直線を決定する</a:t>
            </a:r>
            <a:endParaRPr kumimoji="1" lang="en-US" altLang="ja-JP" dirty="0"/>
          </a:p>
          <a:p>
            <a:pPr marL="457200" indent="-457200">
              <a:buFont typeface="+mj-lt"/>
              <a:buAutoNum type="arabicPeriod"/>
            </a:pPr>
            <a:endParaRPr lang="en-US" altLang="ja-JP" dirty="0"/>
          </a:p>
        </p:txBody>
      </p:sp>
    </p:spTree>
    <p:extLst>
      <p:ext uri="{BB962C8B-B14F-4D97-AF65-F5344CB8AC3E}">
        <p14:creationId xmlns:p14="http://schemas.microsoft.com/office/powerpoint/2010/main" val="628049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5C4B633-1BBB-4FA3-A492-B33DF3DE79A3}"/>
              </a:ext>
            </a:extLst>
          </p:cNvPr>
          <p:cNvSpPr>
            <a:spLocks noGrp="1"/>
          </p:cNvSpPr>
          <p:nvPr>
            <p:ph idx="1"/>
          </p:nvPr>
        </p:nvSpPr>
        <p:spPr/>
        <p:txBody>
          <a:bodyPr/>
          <a:lstStyle/>
          <a:p>
            <a:r>
              <a:rPr lang="ja-JP" altLang="en-US" dirty="0"/>
              <a:t>今までの閾値の決め方は定式化しておらずあいまいだった</a:t>
            </a:r>
            <a:endParaRPr lang="en-US" altLang="ja-JP" dirty="0"/>
          </a:p>
          <a:p>
            <a:pPr lvl="1"/>
            <a:r>
              <a:rPr lang="ja-JP" altLang="en-US" dirty="0"/>
              <a:t>改めて最適な閾値の決定方法が必要と考えている</a:t>
            </a:r>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11</a:t>
            </a:fld>
            <a:endParaRPr kumimoji="1" lang="ja-JP" altLang="en-US" dirty="0"/>
          </a:p>
        </p:txBody>
      </p:sp>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lang="ja-JP" altLang="en-US" dirty="0"/>
              <a:t>閾値の決定</a:t>
            </a:r>
            <a:endParaRPr kumimoji="1" lang="ja-JP" altLang="en-US" dirty="0"/>
          </a:p>
        </p:txBody>
      </p:sp>
      <p:sp>
        <p:nvSpPr>
          <p:cNvPr id="25" name="コンテンツ プレースホルダー 2">
            <a:extLst>
              <a:ext uri="{FF2B5EF4-FFF2-40B4-BE49-F238E27FC236}">
                <a16:creationId xmlns:a16="http://schemas.microsoft.com/office/drawing/2014/main" id="{3083FA29-6974-4683-B3AE-CAD698295D3A}"/>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kumimoji="1" lang="en-US" altLang="ja-JP" dirty="0">
              <a:solidFill>
                <a:schemeClr val="bg1">
                  <a:lumMod val="65000"/>
                </a:schemeClr>
              </a:solidFill>
            </a:endParaRPr>
          </a:p>
        </p:txBody>
      </p:sp>
      <p:pic>
        <p:nvPicPr>
          <p:cNvPr id="5" name="図 4">
            <a:extLst>
              <a:ext uri="{FF2B5EF4-FFF2-40B4-BE49-F238E27FC236}">
                <a16:creationId xmlns:a16="http://schemas.microsoft.com/office/drawing/2014/main" id="{5A443492-CBA8-4D5E-BFAA-107BC20F2E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6162" y="4440146"/>
            <a:ext cx="2160000" cy="2160000"/>
          </a:xfrm>
          <a:prstGeom prst="rect">
            <a:avLst/>
          </a:prstGeom>
        </p:spPr>
      </p:pic>
      <p:pic>
        <p:nvPicPr>
          <p:cNvPr id="6" name="図 5">
            <a:extLst>
              <a:ext uri="{FF2B5EF4-FFF2-40B4-BE49-F238E27FC236}">
                <a16:creationId xmlns:a16="http://schemas.microsoft.com/office/drawing/2014/main" id="{C8508C6C-C81E-426E-965B-DB502F4F1F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7119" y="4440146"/>
            <a:ext cx="2160000" cy="2160000"/>
          </a:xfrm>
          <a:prstGeom prst="rect">
            <a:avLst/>
          </a:prstGeom>
        </p:spPr>
      </p:pic>
      <p:pic>
        <p:nvPicPr>
          <p:cNvPr id="7" name="図 6">
            <a:extLst>
              <a:ext uri="{FF2B5EF4-FFF2-40B4-BE49-F238E27FC236}">
                <a16:creationId xmlns:a16="http://schemas.microsoft.com/office/drawing/2014/main" id="{AAF7265D-53E6-4710-BE5C-A738938996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7119" y="1541910"/>
            <a:ext cx="2520000" cy="2520000"/>
          </a:xfrm>
          <a:prstGeom prst="rect">
            <a:avLst/>
          </a:prstGeom>
        </p:spPr>
      </p:pic>
      <p:sp>
        <p:nvSpPr>
          <p:cNvPr id="8" name="矢印: 右 7">
            <a:extLst>
              <a:ext uri="{FF2B5EF4-FFF2-40B4-BE49-F238E27FC236}">
                <a16:creationId xmlns:a16="http://schemas.microsoft.com/office/drawing/2014/main" id="{734F0528-2B91-483B-BB45-C4A9AC8BE295}"/>
              </a:ext>
            </a:extLst>
          </p:cNvPr>
          <p:cNvSpPr/>
          <p:nvPr/>
        </p:nvSpPr>
        <p:spPr>
          <a:xfrm>
            <a:off x="4427626" y="2506635"/>
            <a:ext cx="419100"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68EAE5EE-0273-452B-9895-CF1DE016B95D}"/>
              </a:ext>
            </a:extLst>
          </p:cNvPr>
          <p:cNvSpPr/>
          <p:nvPr/>
        </p:nvSpPr>
        <p:spPr>
          <a:xfrm>
            <a:off x="5703561" y="4772933"/>
            <a:ext cx="1374776" cy="1384300"/>
          </a:xfrm>
          <a:prstGeom prst="rect">
            <a:avLst/>
          </a:prstGeom>
          <a:noFill/>
          <a:ln w="222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D63D0E28-48FD-40AD-960C-7D2BE11985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5445" y="1541910"/>
            <a:ext cx="2520000" cy="2520000"/>
          </a:xfrm>
          <a:prstGeom prst="rect">
            <a:avLst/>
          </a:prstGeom>
        </p:spPr>
      </p:pic>
    </p:spTree>
    <p:extLst>
      <p:ext uri="{BB962C8B-B14F-4D97-AF65-F5344CB8AC3E}">
        <p14:creationId xmlns:p14="http://schemas.microsoft.com/office/powerpoint/2010/main" val="33568012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5C4B633-1BBB-4FA3-A492-B33DF3DE79A3}"/>
              </a:ext>
            </a:extLst>
          </p:cNvPr>
          <p:cNvSpPr>
            <a:spLocks noGrp="1"/>
          </p:cNvSpPr>
          <p:nvPr>
            <p:ph idx="1"/>
          </p:nvPr>
        </p:nvSpPr>
        <p:spPr/>
        <p:txBody>
          <a:bodyPr/>
          <a:lstStyle/>
          <a:p>
            <a:r>
              <a:rPr lang="ja-JP" altLang="en-US" dirty="0"/>
              <a:t>異なる撮影画像での空間</a:t>
            </a:r>
            <a:r>
              <a:rPr lang="en-US" altLang="ja-JP" dirty="0"/>
              <a:t>-</a:t>
            </a:r>
            <a:r>
              <a:rPr lang="ja-JP" altLang="en-US" dirty="0"/>
              <a:t>時間勾配散布図を示す</a:t>
            </a:r>
            <a:endParaRPr lang="en-US" altLang="ja-JP" dirty="0"/>
          </a:p>
          <a:p>
            <a:pPr lvl="1"/>
            <a:r>
              <a:rPr lang="ja-JP" altLang="en-US" dirty="0"/>
              <a:t>散布図の特徴に違いは見られない</a:t>
            </a:r>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12</a:t>
            </a:fld>
            <a:endParaRPr kumimoji="1" lang="ja-JP" altLang="en-US" dirty="0"/>
          </a:p>
        </p:txBody>
      </p:sp>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lang="ja-JP" altLang="en-US" dirty="0"/>
              <a:t>ノイズの特徴について</a:t>
            </a:r>
            <a:endParaRPr kumimoji="1" lang="ja-JP" altLang="en-US" dirty="0"/>
          </a:p>
        </p:txBody>
      </p:sp>
      <p:sp>
        <p:nvSpPr>
          <p:cNvPr id="25" name="コンテンツ プレースホルダー 2">
            <a:extLst>
              <a:ext uri="{FF2B5EF4-FFF2-40B4-BE49-F238E27FC236}">
                <a16:creationId xmlns:a16="http://schemas.microsoft.com/office/drawing/2014/main" id="{3083FA29-6974-4683-B3AE-CAD698295D3A}"/>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kumimoji="1" lang="en-US" altLang="ja-JP" dirty="0">
              <a:solidFill>
                <a:schemeClr val="bg1">
                  <a:lumMod val="65000"/>
                </a:schemeClr>
              </a:solidFill>
            </a:endParaRPr>
          </a:p>
        </p:txBody>
      </p:sp>
      <p:pic>
        <p:nvPicPr>
          <p:cNvPr id="27" name="図 26">
            <a:extLst>
              <a:ext uri="{FF2B5EF4-FFF2-40B4-BE49-F238E27FC236}">
                <a16:creationId xmlns:a16="http://schemas.microsoft.com/office/drawing/2014/main" id="{24508DE4-99B9-42FF-8389-2AF0E0537F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200" y="4199158"/>
            <a:ext cx="2520000" cy="2520000"/>
          </a:xfrm>
          <a:prstGeom prst="rect">
            <a:avLst/>
          </a:prstGeom>
        </p:spPr>
      </p:pic>
      <p:pic>
        <p:nvPicPr>
          <p:cNvPr id="29" name="図 28">
            <a:extLst>
              <a:ext uri="{FF2B5EF4-FFF2-40B4-BE49-F238E27FC236}">
                <a16:creationId xmlns:a16="http://schemas.microsoft.com/office/drawing/2014/main" id="{299121BC-72E8-47D5-92CF-58D047A265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200" y="1554419"/>
            <a:ext cx="2520000" cy="2520000"/>
          </a:xfrm>
          <a:prstGeom prst="rect">
            <a:avLst/>
          </a:prstGeom>
        </p:spPr>
      </p:pic>
      <p:pic>
        <p:nvPicPr>
          <p:cNvPr id="31" name="図 30">
            <a:extLst>
              <a:ext uri="{FF2B5EF4-FFF2-40B4-BE49-F238E27FC236}">
                <a16:creationId xmlns:a16="http://schemas.microsoft.com/office/drawing/2014/main" id="{9DF474BB-3096-4D9C-8357-46B011E189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804" y="1554419"/>
            <a:ext cx="2520000" cy="2520000"/>
          </a:xfrm>
          <a:prstGeom prst="rect">
            <a:avLst/>
          </a:prstGeom>
        </p:spPr>
      </p:pic>
      <p:pic>
        <p:nvPicPr>
          <p:cNvPr id="33" name="図 32">
            <a:extLst>
              <a:ext uri="{FF2B5EF4-FFF2-40B4-BE49-F238E27FC236}">
                <a16:creationId xmlns:a16="http://schemas.microsoft.com/office/drawing/2014/main" id="{7817C0BF-22CC-4571-9730-CF3C1EC0BE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6193" y="4199158"/>
            <a:ext cx="2520000" cy="2520000"/>
          </a:xfrm>
          <a:prstGeom prst="rect">
            <a:avLst/>
          </a:prstGeom>
        </p:spPr>
      </p:pic>
    </p:spTree>
    <p:extLst>
      <p:ext uri="{BB962C8B-B14F-4D97-AF65-F5344CB8AC3E}">
        <p14:creationId xmlns:p14="http://schemas.microsoft.com/office/powerpoint/2010/main" val="540756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5C4B633-1BBB-4FA3-A492-B33DF3DE79A3}"/>
              </a:ext>
            </a:extLst>
          </p:cNvPr>
          <p:cNvSpPr>
            <a:spLocks noGrp="1"/>
          </p:cNvSpPr>
          <p:nvPr>
            <p:ph idx="1"/>
          </p:nvPr>
        </p:nvSpPr>
        <p:spPr/>
        <p:txBody>
          <a:bodyPr/>
          <a:lstStyle/>
          <a:p>
            <a:r>
              <a:rPr lang="ja-JP" altLang="en-US" dirty="0"/>
              <a:t>ノイズは２つに分類することができる</a:t>
            </a:r>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13</a:t>
            </a:fld>
            <a:endParaRPr kumimoji="1" lang="ja-JP" altLang="en-US" dirty="0"/>
          </a:p>
        </p:txBody>
      </p:sp>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lang="ja-JP" altLang="en-US" dirty="0"/>
              <a:t>ノイズの分類</a:t>
            </a:r>
            <a:endParaRPr kumimoji="1" lang="ja-JP" altLang="en-US" dirty="0"/>
          </a:p>
        </p:txBody>
      </p:sp>
      <p:sp>
        <p:nvSpPr>
          <p:cNvPr id="25" name="コンテンツ プレースホルダー 2">
            <a:extLst>
              <a:ext uri="{FF2B5EF4-FFF2-40B4-BE49-F238E27FC236}">
                <a16:creationId xmlns:a16="http://schemas.microsoft.com/office/drawing/2014/main" id="{3083FA29-6974-4683-B3AE-CAD698295D3A}"/>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kumimoji="1" lang="en-US" altLang="ja-JP" dirty="0">
              <a:solidFill>
                <a:schemeClr val="bg1">
                  <a:lumMod val="65000"/>
                </a:schemeClr>
              </a:solidFill>
            </a:endParaRPr>
          </a:p>
        </p:txBody>
      </p:sp>
      <p:pic>
        <p:nvPicPr>
          <p:cNvPr id="7" name="図 6">
            <a:extLst>
              <a:ext uri="{FF2B5EF4-FFF2-40B4-BE49-F238E27FC236}">
                <a16:creationId xmlns:a16="http://schemas.microsoft.com/office/drawing/2014/main" id="{AAF7265D-53E6-4710-BE5C-A738938996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289" y="1691369"/>
            <a:ext cx="3969581" cy="3969581"/>
          </a:xfrm>
          <a:prstGeom prst="rect">
            <a:avLst/>
          </a:prstGeom>
        </p:spPr>
      </p:pic>
      <p:pic>
        <p:nvPicPr>
          <p:cNvPr id="11" name="図 10">
            <a:extLst>
              <a:ext uri="{FF2B5EF4-FFF2-40B4-BE49-F238E27FC236}">
                <a16:creationId xmlns:a16="http://schemas.microsoft.com/office/drawing/2014/main" id="{8ADF0718-BA90-4CA8-92B6-11E4510DE2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5538" y="2060950"/>
            <a:ext cx="3600000" cy="3600000"/>
          </a:xfrm>
          <a:prstGeom prst="rect">
            <a:avLst/>
          </a:prstGeom>
          <a:ln w="50800">
            <a:solidFill>
              <a:schemeClr val="bg1">
                <a:lumMod val="50000"/>
              </a:schemeClr>
            </a:solidFill>
          </a:ln>
        </p:spPr>
      </p:pic>
      <p:sp>
        <p:nvSpPr>
          <p:cNvPr id="12" name="楕円 11">
            <a:extLst>
              <a:ext uri="{FF2B5EF4-FFF2-40B4-BE49-F238E27FC236}">
                <a16:creationId xmlns:a16="http://schemas.microsoft.com/office/drawing/2014/main" id="{5FA2D845-EE3D-4A62-BC61-EA512D37CE05}"/>
              </a:ext>
            </a:extLst>
          </p:cNvPr>
          <p:cNvSpPr/>
          <p:nvPr/>
        </p:nvSpPr>
        <p:spPr>
          <a:xfrm rot="1087363">
            <a:off x="1161356" y="3645701"/>
            <a:ext cx="360966" cy="1422892"/>
          </a:xfrm>
          <a:prstGeom prst="ellipse">
            <a:avLst/>
          </a:prstGeom>
          <a:noFill/>
          <a:ln w="381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AE944308-79E1-4BFF-9080-CE3B6D9858A0}"/>
              </a:ext>
            </a:extLst>
          </p:cNvPr>
          <p:cNvSpPr/>
          <p:nvPr/>
        </p:nvSpPr>
        <p:spPr>
          <a:xfrm rot="5192762">
            <a:off x="1927546" y="3797965"/>
            <a:ext cx="534231" cy="2516689"/>
          </a:xfrm>
          <a:prstGeom prst="ellipse">
            <a:avLst/>
          </a:prstGeom>
          <a:noFill/>
          <a:ln w="3810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A4640673-403B-4608-85D9-CB5BC069AF7E}"/>
              </a:ext>
            </a:extLst>
          </p:cNvPr>
          <p:cNvSpPr/>
          <p:nvPr/>
        </p:nvSpPr>
        <p:spPr>
          <a:xfrm>
            <a:off x="5615588" y="4923183"/>
            <a:ext cx="2044169" cy="218660"/>
          </a:xfrm>
          <a:prstGeom prst="rect">
            <a:avLst/>
          </a:prstGeom>
          <a:noFill/>
          <a:ln w="3810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B9946D62-4FE5-4083-93D5-DAC5C3559957}"/>
              </a:ext>
            </a:extLst>
          </p:cNvPr>
          <p:cNvSpPr/>
          <p:nvPr/>
        </p:nvSpPr>
        <p:spPr>
          <a:xfrm>
            <a:off x="5553360" y="2524540"/>
            <a:ext cx="2444327" cy="139147"/>
          </a:xfrm>
          <a:prstGeom prst="rect">
            <a:avLst/>
          </a:prstGeom>
          <a:noFill/>
          <a:ln w="3810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A943601C-3B07-45E7-915F-82A1C4478536}"/>
              </a:ext>
            </a:extLst>
          </p:cNvPr>
          <p:cNvSpPr/>
          <p:nvPr/>
        </p:nvSpPr>
        <p:spPr>
          <a:xfrm>
            <a:off x="6356601" y="5141844"/>
            <a:ext cx="218844" cy="572972"/>
          </a:xfrm>
          <a:prstGeom prst="rect">
            <a:avLst/>
          </a:prstGeom>
          <a:noFill/>
          <a:ln w="381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1E93D9B4-71AC-4439-8674-50B6859970C5}"/>
              </a:ext>
            </a:extLst>
          </p:cNvPr>
          <p:cNvSpPr/>
          <p:nvPr/>
        </p:nvSpPr>
        <p:spPr>
          <a:xfrm>
            <a:off x="6356601" y="2038255"/>
            <a:ext cx="218844" cy="432420"/>
          </a:xfrm>
          <a:prstGeom prst="rect">
            <a:avLst/>
          </a:prstGeom>
          <a:noFill/>
          <a:ln w="381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EF24B3B9-D5A7-415D-A025-0E323EBC7CF0}"/>
              </a:ext>
            </a:extLst>
          </p:cNvPr>
          <p:cNvSpPr/>
          <p:nvPr/>
        </p:nvSpPr>
        <p:spPr>
          <a:xfrm>
            <a:off x="5396744" y="2524539"/>
            <a:ext cx="218844" cy="2617304"/>
          </a:xfrm>
          <a:prstGeom prst="rect">
            <a:avLst/>
          </a:prstGeom>
          <a:noFill/>
          <a:ln w="3810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E73AFF0C-058B-4907-BC4F-8FED31C4FDC8}"/>
              </a:ext>
            </a:extLst>
          </p:cNvPr>
          <p:cNvSpPr/>
          <p:nvPr/>
        </p:nvSpPr>
        <p:spPr>
          <a:xfrm>
            <a:off x="7935459" y="2524539"/>
            <a:ext cx="218844" cy="2617304"/>
          </a:xfrm>
          <a:prstGeom prst="rect">
            <a:avLst/>
          </a:prstGeom>
          <a:noFill/>
          <a:ln w="3810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2734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5C4B633-1BBB-4FA3-A492-B33DF3DE79A3}"/>
              </a:ext>
            </a:extLst>
          </p:cNvPr>
          <p:cNvSpPr>
            <a:spLocks noGrp="1"/>
          </p:cNvSpPr>
          <p:nvPr>
            <p:ph idx="1"/>
          </p:nvPr>
        </p:nvSpPr>
        <p:spPr/>
        <p:txBody>
          <a:bodyPr/>
          <a:lstStyle/>
          <a:p>
            <a:r>
              <a:rPr lang="ja-JP" altLang="en-US" dirty="0"/>
              <a:t>送信機の回りのノイズの位置は、送信機と同様に位置補正されている</a:t>
            </a:r>
            <a:endParaRPr lang="en-US" altLang="ja-JP" dirty="0"/>
          </a:p>
          <a:p>
            <a:pPr lvl="1"/>
            <a:r>
              <a:rPr lang="ja-JP" altLang="en-US" dirty="0"/>
              <a:t>一定のノイズとして検出され、散布図の　　　部分となる</a:t>
            </a:r>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14</a:t>
            </a:fld>
            <a:endParaRPr kumimoji="1" lang="ja-JP" altLang="en-US" dirty="0"/>
          </a:p>
        </p:txBody>
      </p:sp>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lang="ja-JP" altLang="en-US" dirty="0"/>
              <a:t>ノイズ①：送信機回りのノイズ</a:t>
            </a:r>
            <a:endParaRPr kumimoji="1" lang="ja-JP" altLang="en-US" dirty="0"/>
          </a:p>
        </p:txBody>
      </p:sp>
      <p:sp>
        <p:nvSpPr>
          <p:cNvPr id="25" name="コンテンツ プレースホルダー 2">
            <a:extLst>
              <a:ext uri="{FF2B5EF4-FFF2-40B4-BE49-F238E27FC236}">
                <a16:creationId xmlns:a16="http://schemas.microsoft.com/office/drawing/2014/main" id="{3083FA29-6974-4683-B3AE-CAD698295D3A}"/>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kumimoji="1" lang="en-US" altLang="ja-JP" dirty="0">
              <a:solidFill>
                <a:schemeClr val="bg1">
                  <a:lumMod val="65000"/>
                </a:schemeClr>
              </a:solidFill>
            </a:endParaRPr>
          </a:p>
        </p:txBody>
      </p:sp>
      <p:pic>
        <p:nvPicPr>
          <p:cNvPr id="7" name="図 6">
            <a:extLst>
              <a:ext uri="{FF2B5EF4-FFF2-40B4-BE49-F238E27FC236}">
                <a16:creationId xmlns:a16="http://schemas.microsoft.com/office/drawing/2014/main" id="{AAF7265D-53E6-4710-BE5C-A738938996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289" y="2273263"/>
            <a:ext cx="3969581" cy="3969581"/>
          </a:xfrm>
          <a:prstGeom prst="rect">
            <a:avLst/>
          </a:prstGeom>
        </p:spPr>
      </p:pic>
      <p:pic>
        <p:nvPicPr>
          <p:cNvPr id="11" name="図 10">
            <a:extLst>
              <a:ext uri="{FF2B5EF4-FFF2-40B4-BE49-F238E27FC236}">
                <a16:creationId xmlns:a16="http://schemas.microsoft.com/office/drawing/2014/main" id="{8ADF0718-BA90-4CA8-92B6-11E4510DE2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5538" y="2642844"/>
            <a:ext cx="3600000" cy="3600000"/>
          </a:xfrm>
          <a:prstGeom prst="rect">
            <a:avLst/>
          </a:prstGeom>
          <a:ln w="50800">
            <a:solidFill>
              <a:schemeClr val="bg1">
                <a:lumMod val="50000"/>
              </a:schemeClr>
            </a:solidFill>
          </a:ln>
        </p:spPr>
      </p:pic>
      <p:sp>
        <p:nvSpPr>
          <p:cNvPr id="18" name="楕円 17">
            <a:extLst>
              <a:ext uri="{FF2B5EF4-FFF2-40B4-BE49-F238E27FC236}">
                <a16:creationId xmlns:a16="http://schemas.microsoft.com/office/drawing/2014/main" id="{AE944308-79E1-4BFF-9080-CE3B6D9858A0}"/>
              </a:ext>
            </a:extLst>
          </p:cNvPr>
          <p:cNvSpPr/>
          <p:nvPr/>
        </p:nvSpPr>
        <p:spPr>
          <a:xfrm rot="5192762">
            <a:off x="1927546" y="4379859"/>
            <a:ext cx="534231" cy="2516689"/>
          </a:xfrm>
          <a:prstGeom prst="ellipse">
            <a:avLst/>
          </a:prstGeom>
          <a:noFill/>
          <a:ln w="3810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A4640673-403B-4608-85D9-CB5BC069AF7E}"/>
              </a:ext>
            </a:extLst>
          </p:cNvPr>
          <p:cNvSpPr/>
          <p:nvPr/>
        </p:nvSpPr>
        <p:spPr>
          <a:xfrm>
            <a:off x="5615588" y="5505077"/>
            <a:ext cx="2044169" cy="218660"/>
          </a:xfrm>
          <a:prstGeom prst="rect">
            <a:avLst/>
          </a:prstGeom>
          <a:noFill/>
          <a:ln w="3810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B9946D62-4FE5-4083-93D5-DAC5C3559957}"/>
              </a:ext>
            </a:extLst>
          </p:cNvPr>
          <p:cNvSpPr/>
          <p:nvPr/>
        </p:nvSpPr>
        <p:spPr>
          <a:xfrm>
            <a:off x="5553360" y="3106434"/>
            <a:ext cx="2444327" cy="139147"/>
          </a:xfrm>
          <a:prstGeom prst="rect">
            <a:avLst/>
          </a:prstGeom>
          <a:noFill/>
          <a:ln w="3810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EF24B3B9-D5A7-415D-A025-0E323EBC7CF0}"/>
              </a:ext>
            </a:extLst>
          </p:cNvPr>
          <p:cNvSpPr/>
          <p:nvPr/>
        </p:nvSpPr>
        <p:spPr>
          <a:xfrm>
            <a:off x="5396744" y="3106433"/>
            <a:ext cx="218844" cy="2617304"/>
          </a:xfrm>
          <a:prstGeom prst="rect">
            <a:avLst/>
          </a:prstGeom>
          <a:noFill/>
          <a:ln w="3810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E73AFF0C-058B-4907-BC4F-8FED31C4FDC8}"/>
              </a:ext>
            </a:extLst>
          </p:cNvPr>
          <p:cNvSpPr/>
          <p:nvPr/>
        </p:nvSpPr>
        <p:spPr>
          <a:xfrm>
            <a:off x="7935459" y="3106433"/>
            <a:ext cx="218844" cy="2617304"/>
          </a:xfrm>
          <a:prstGeom prst="rect">
            <a:avLst/>
          </a:prstGeom>
          <a:noFill/>
          <a:ln w="3810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AB0633BE-2185-4700-976B-55260E1BE22C}"/>
              </a:ext>
            </a:extLst>
          </p:cNvPr>
          <p:cNvSpPr/>
          <p:nvPr/>
        </p:nvSpPr>
        <p:spPr>
          <a:xfrm rot="5400000">
            <a:off x="5793245" y="1365417"/>
            <a:ext cx="361358" cy="632079"/>
          </a:xfrm>
          <a:prstGeom prst="ellipse">
            <a:avLst/>
          </a:prstGeom>
          <a:noFill/>
          <a:ln w="3810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64640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5C4B633-1BBB-4FA3-A492-B33DF3DE79A3}"/>
              </a:ext>
            </a:extLst>
          </p:cNvPr>
          <p:cNvSpPr>
            <a:spLocks noGrp="1"/>
          </p:cNvSpPr>
          <p:nvPr>
            <p:ph idx="1"/>
          </p:nvPr>
        </p:nvSpPr>
        <p:spPr/>
        <p:txBody>
          <a:bodyPr/>
          <a:lstStyle/>
          <a:p>
            <a:r>
              <a:rPr lang="ja-JP" altLang="en-US" dirty="0"/>
              <a:t>背景のノイズの位置は、位置補正されない</a:t>
            </a:r>
            <a:endParaRPr lang="en-US" altLang="ja-JP" dirty="0"/>
          </a:p>
          <a:p>
            <a:pPr lvl="1"/>
            <a:r>
              <a:rPr lang="ja-JP" altLang="en-US" dirty="0"/>
              <a:t>位置が移動するため時間勾配を持ち、散布図の　　　部分となる</a:t>
            </a:r>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15</a:t>
            </a:fld>
            <a:endParaRPr kumimoji="1" lang="ja-JP" altLang="en-US" dirty="0"/>
          </a:p>
        </p:txBody>
      </p:sp>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lang="ja-JP" altLang="en-US" dirty="0"/>
              <a:t>ノイズ②：背景のノイズ</a:t>
            </a:r>
            <a:endParaRPr kumimoji="1" lang="ja-JP" altLang="en-US" dirty="0"/>
          </a:p>
        </p:txBody>
      </p:sp>
      <p:sp>
        <p:nvSpPr>
          <p:cNvPr id="25" name="コンテンツ プレースホルダー 2">
            <a:extLst>
              <a:ext uri="{FF2B5EF4-FFF2-40B4-BE49-F238E27FC236}">
                <a16:creationId xmlns:a16="http://schemas.microsoft.com/office/drawing/2014/main" id="{3083FA29-6974-4683-B3AE-CAD698295D3A}"/>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kumimoji="1" lang="en-US" altLang="ja-JP" dirty="0">
              <a:solidFill>
                <a:schemeClr val="bg1">
                  <a:lumMod val="65000"/>
                </a:schemeClr>
              </a:solidFill>
            </a:endParaRPr>
          </a:p>
        </p:txBody>
      </p:sp>
      <p:pic>
        <p:nvPicPr>
          <p:cNvPr id="7" name="図 6">
            <a:extLst>
              <a:ext uri="{FF2B5EF4-FFF2-40B4-BE49-F238E27FC236}">
                <a16:creationId xmlns:a16="http://schemas.microsoft.com/office/drawing/2014/main" id="{AAF7265D-53E6-4710-BE5C-A738938996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289" y="2273263"/>
            <a:ext cx="3969581" cy="3969581"/>
          </a:xfrm>
          <a:prstGeom prst="rect">
            <a:avLst/>
          </a:prstGeom>
        </p:spPr>
      </p:pic>
      <p:pic>
        <p:nvPicPr>
          <p:cNvPr id="11" name="図 10">
            <a:extLst>
              <a:ext uri="{FF2B5EF4-FFF2-40B4-BE49-F238E27FC236}">
                <a16:creationId xmlns:a16="http://schemas.microsoft.com/office/drawing/2014/main" id="{8ADF0718-BA90-4CA8-92B6-11E4510DE2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5538" y="2642844"/>
            <a:ext cx="3600000" cy="3600000"/>
          </a:xfrm>
          <a:prstGeom prst="rect">
            <a:avLst/>
          </a:prstGeom>
          <a:ln w="50800">
            <a:solidFill>
              <a:schemeClr val="bg1">
                <a:lumMod val="50000"/>
              </a:schemeClr>
            </a:solidFill>
          </a:ln>
        </p:spPr>
      </p:pic>
      <p:sp>
        <p:nvSpPr>
          <p:cNvPr id="12" name="楕円 11">
            <a:extLst>
              <a:ext uri="{FF2B5EF4-FFF2-40B4-BE49-F238E27FC236}">
                <a16:creationId xmlns:a16="http://schemas.microsoft.com/office/drawing/2014/main" id="{5FA2D845-EE3D-4A62-BC61-EA512D37CE05}"/>
              </a:ext>
            </a:extLst>
          </p:cNvPr>
          <p:cNvSpPr/>
          <p:nvPr/>
        </p:nvSpPr>
        <p:spPr>
          <a:xfrm rot="1087363">
            <a:off x="1161356" y="4227595"/>
            <a:ext cx="360966" cy="1422892"/>
          </a:xfrm>
          <a:prstGeom prst="ellipse">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A943601C-3B07-45E7-915F-82A1C4478536}"/>
              </a:ext>
            </a:extLst>
          </p:cNvPr>
          <p:cNvSpPr/>
          <p:nvPr/>
        </p:nvSpPr>
        <p:spPr>
          <a:xfrm>
            <a:off x="6356601" y="5723738"/>
            <a:ext cx="218844" cy="572972"/>
          </a:xfrm>
          <a:prstGeom prst="rect">
            <a:avLst/>
          </a:prstGeom>
          <a:noFill/>
          <a:ln w="381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1E93D9B4-71AC-4439-8674-50B6859970C5}"/>
              </a:ext>
            </a:extLst>
          </p:cNvPr>
          <p:cNvSpPr/>
          <p:nvPr/>
        </p:nvSpPr>
        <p:spPr>
          <a:xfrm>
            <a:off x="6356601" y="2620149"/>
            <a:ext cx="218844" cy="432420"/>
          </a:xfrm>
          <a:prstGeom prst="rect">
            <a:avLst/>
          </a:prstGeom>
          <a:noFill/>
          <a:ln w="381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C22F79B0-BFD7-44F9-9B1B-D1714800D326}"/>
              </a:ext>
            </a:extLst>
          </p:cNvPr>
          <p:cNvSpPr/>
          <p:nvPr/>
        </p:nvSpPr>
        <p:spPr>
          <a:xfrm rot="5400000">
            <a:off x="6567133" y="1037827"/>
            <a:ext cx="361358" cy="632079"/>
          </a:xfrm>
          <a:prstGeom prst="ellipse">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31445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a:xfrm>
            <a:off x="254000" y="1"/>
            <a:ext cx="8261350" cy="681035"/>
          </a:xfrm>
        </p:spPr>
        <p:txBody>
          <a:bodyPr/>
          <a:lstStyle/>
          <a:p>
            <a:r>
              <a:rPr lang="ja-JP" altLang="en-US" dirty="0"/>
              <a:t>ノイズと平均フレーム数の関係</a:t>
            </a:r>
            <a:endParaRPr kumimoji="1"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16</a:t>
            </a:fld>
            <a:endParaRPr kumimoji="1" lang="ja-JP" altLang="en-US" dirty="0"/>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a:xfrm>
            <a:off x="258792" y="805776"/>
            <a:ext cx="3024735" cy="5371187"/>
          </a:xfrm>
        </p:spPr>
        <p:txBody>
          <a:bodyPr/>
          <a:lstStyle/>
          <a:p>
            <a:r>
              <a:rPr lang="ja-JP" altLang="en-US" dirty="0"/>
              <a:t>ノイズの大きさと平均フレーム数の関係は右図の通り</a:t>
            </a:r>
            <a:endParaRPr lang="en-US" altLang="ja-JP" dirty="0"/>
          </a:p>
          <a:p>
            <a:endParaRPr lang="en-US" altLang="ja-JP" dirty="0"/>
          </a:p>
          <a:p>
            <a:r>
              <a:rPr lang="ja-JP" altLang="en-US" dirty="0"/>
              <a:t>枚数が増えるたびにノイズは小さくなる</a:t>
            </a:r>
            <a:endParaRPr lang="en-US" altLang="ja-JP" dirty="0"/>
          </a:p>
          <a:p>
            <a:endParaRPr lang="en-US" altLang="ja-JP" dirty="0"/>
          </a:p>
          <a:p>
            <a:r>
              <a:rPr lang="ja-JP" altLang="en-US" dirty="0"/>
              <a:t>逆に</a:t>
            </a:r>
            <a:r>
              <a:rPr lang="en-US" altLang="ja-JP" dirty="0"/>
              <a:t>LED</a:t>
            </a:r>
            <a:r>
              <a:rPr lang="ja-JP" altLang="en-US" dirty="0"/>
              <a:t>は一定の値へ収束していく</a:t>
            </a:r>
            <a:endParaRPr lang="en-US" altLang="ja-JP" dirty="0"/>
          </a:p>
        </p:txBody>
      </p:sp>
      <p:pic>
        <p:nvPicPr>
          <p:cNvPr id="6" name="図 5">
            <a:extLst>
              <a:ext uri="{FF2B5EF4-FFF2-40B4-BE49-F238E27FC236}">
                <a16:creationId xmlns:a16="http://schemas.microsoft.com/office/drawing/2014/main" id="{348251E6-57B8-44C3-A461-8B4E5E093C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4000" y="805776"/>
            <a:ext cx="2880000" cy="2880000"/>
          </a:xfrm>
          <a:prstGeom prst="rect">
            <a:avLst/>
          </a:prstGeom>
        </p:spPr>
      </p:pic>
      <p:pic>
        <p:nvPicPr>
          <p:cNvPr id="9" name="図 8">
            <a:extLst>
              <a:ext uri="{FF2B5EF4-FFF2-40B4-BE49-F238E27FC236}">
                <a16:creationId xmlns:a16="http://schemas.microsoft.com/office/drawing/2014/main" id="{543FD47D-C095-4A93-B197-47AB87AC20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4000" y="777485"/>
            <a:ext cx="2880000" cy="2880000"/>
          </a:xfrm>
          <a:prstGeom prst="rect">
            <a:avLst/>
          </a:prstGeom>
        </p:spPr>
      </p:pic>
      <p:pic>
        <p:nvPicPr>
          <p:cNvPr id="12" name="図 11">
            <a:extLst>
              <a:ext uri="{FF2B5EF4-FFF2-40B4-BE49-F238E27FC236}">
                <a16:creationId xmlns:a16="http://schemas.microsoft.com/office/drawing/2014/main" id="{E14F78E8-00C3-47C3-A327-B31C8B0912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4000" y="3963423"/>
            <a:ext cx="2880000" cy="2880000"/>
          </a:xfrm>
          <a:prstGeom prst="rect">
            <a:avLst/>
          </a:prstGeom>
        </p:spPr>
      </p:pic>
      <p:pic>
        <p:nvPicPr>
          <p:cNvPr id="16" name="図 15">
            <a:extLst>
              <a:ext uri="{FF2B5EF4-FFF2-40B4-BE49-F238E27FC236}">
                <a16:creationId xmlns:a16="http://schemas.microsoft.com/office/drawing/2014/main" id="{5CA254D0-FAEF-48C1-AD20-9BB445CE9D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4000" y="3961969"/>
            <a:ext cx="2880000" cy="2880000"/>
          </a:xfrm>
          <a:prstGeom prst="rect">
            <a:avLst/>
          </a:prstGeom>
        </p:spPr>
      </p:pic>
      <p:sp>
        <p:nvSpPr>
          <p:cNvPr id="18" name="テキスト ボックス 17">
            <a:extLst>
              <a:ext uri="{FF2B5EF4-FFF2-40B4-BE49-F238E27FC236}">
                <a16:creationId xmlns:a16="http://schemas.microsoft.com/office/drawing/2014/main" id="{D4613374-5DE0-4B14-8311-7373773FBF8D}"/>
              </a:ext>
            </a:extLst>
          </p:cNvPr>
          <p:cNvSpPr txBox="1"/>
          <p:nvPr/>
        </p:nvSpPr>
        <p:spPr>
          <a:xfrm>
            <a:off x="4484563" y="727850"/>
            <a:ext cx="678873" cy="461665"/>
          </a:xfrm>
          <a:prstGeom prst="rect">
            <a:avLst/>
          </a:prstGeom>
          <a:noFill/>
        </p:spPr>
        <p:txBody>
          <a:bodyPr wrap="square" rtlCol="0">
            <a:spAutoFit/>
          </a:bodyPr>
          <a:lstStyle/>
          <a:p>
            <a:r>
              <a:rPr kumimoji="1" lang="en-US" altLang="ja-JP" sz="2400" dirty="0"/>
              <a:t>1</a:t>
            </a:r>
            <a:r>
              <a:rPr kumimoji="1" lang="ja-JP" altLang="en-US" sz="2400" dirty="0"/>
              <a:t>枚</a:t>
            </a:r>
          </a:p>
        </p:txBody>
      </p:sp>
      <p:sp>
        <p:nvSpPr>
          <p:cNvPr id="29" name="テキスト ボックス 28">
            <a:extLst>
              <a:ext uri="{FF2B5EF4-FFF2-40B4-BE49-F238E27FC236}">
                <a16:creationId xmlns:a16="http://schemas.microsoft.com/office/drawing/2014/main" id="{0EE4A967-0415-4BE4-9413-25892DC02747}"/>
              </a:ext>
            </a:extLst>
          </p:cNvPr>
          <p:cNvSpPr txBox="1"/>
          <p:nvPr/>
        </p:nvSpPr>
        <p:spPr>
          <a:xfrm>
            <a:off x="7465036" y="727850"/>
            <a:ext cx="678873" cy="461665"/>
          </a:xfrm>
          <a:prstGeom prst="rect">
            <a:avLst/>
          </a:prstGeom>
          <a:noFill/>
        </p:spPr>
        <p:txBody>
          <a:bodyPr wrap="square" rtlCol="0">
            <a:spAutoFit/>
          </a:bodyPr>
          <a:lstStyle/>
          <a:p>
            <a:r>
              <a:rPr kumimoji="1" lang="en-US" altLang="ja-JP" sz="2400" dirty="0"/>
              <a:t>5</a:t>
            </a:r>
            <a:r>
              <a:rPr kumimoji="1" lang="ja-JP" altLang="en-US" sz="2400" dirty="0"/>
              <a:t>枚</a:t>
            </a:r>
          </a:p>
        </p:txBody>
      </p:sp>
      <p:sp>
        <p:nvSpPr>
          <p:cNvPr id="30" name="テキスト ボックス 29">
            <a:extLst>
              <a:ext uri="{FF2B5EF4-FFF2-40B4-BE49-F238E27FC236}">
                <a16:creationId xmlns:a16="http://schemas.microsoft.com/office/drawing/2014/main" id="{293B8329-784D-4695-9C31-0C9D0332DF72}"/>
              </a:ext>
            </a:extLst>
          </p:cNvPr>
          <p:cNvSpPr txBox="1"/>
          <p:nvPr/>
        </p:nvSpPr>
        <p:spPr>
          <a:xfrm>
            <a:off x="4394507" y="3810516"/>
            <a:ext cx="803564" cy="461665"/>
          </a:xfrm>
          <a:prstGeom prst="rect">
            <a:avLst/>
          </a:prstGeom>
          <a:noFill/>
        </p:spPr>
        <p:txBody>
          <a:bodyPr wrap="square" rtlCol="0">
            <a:spAutoFit/>
          </a:bodyPr>
          <a:lstStyle/>
          <a:p>
            <a:r>
              <a:rPr kumimoji="1" lang="en-US" altLang="ja-JP" sz="2400" dirty="0"/>
              <a:t>10</a:t>
            </a:r>
            <a:r>
              <a:rPr kumimoji="1" lang="ja-JP" altLang="en-US" sz="2400" dirty="0"/>
              <a:t>枚</a:t>
            </a:r>
          </a:p>
        </p:txBody>
      </p:sp>
      <p:sp>
        <p:nvSpPr>
          <p:cNvPr id="31" name="テキスト ボックス 30">
            <a:extLst>
              <a:ext uri="{FF2B5EF4-FFF2-40B4-BE49-F238E27FC236}">
                <a16:creationId xmlns:a16="http://schemas.microsoft.com/office/drawing/2014/main" id="{4FFCD216-899B-4038-983F-0DEF76F335C5}"/>
              </a:ext>
            </a:extLst>
          </p:cNvPr>
          <p:cNvSpPr txBox="1"/>
          <p:nvPr/>
        </p:nvSpPr>
        <p:spPr>
          <a:xfrm>
            <a:off x="7297909" y="3810516"/>
            <a:ext cx="803564" cy="461665"/>
          </a:xfrm>
          <a:prstGeom prst="rect">
            <a:avLst/>
          </a:prstGeom>
          <a:noFill/>
        </p:spPr>
        <p:txBody>
          <a:bodyPr wrap="square" rtlCol="0">
            <a:spAutoFit/>
          </a:bodyPr>
          <a:lstStyle/>
          <a:p>
            <a:r>
              <a:rPr kumimoji="1" lang="en-US" altLang="ja-JP" sz="2400" dirty="0"/>
              <a:t>20</a:t>
            </a:r>
            <a:r>
              <a:rPr kumimoji="1" lang="ja-JP" altLang="en-US" sz="2400" dirty="0"/>
              <a:t>枚</a:t>
            </a:r>
          </a:p>
        </p:txBody>
      </p:sp>
    </p:spTree>
    <p:extLst>
      <p:ext uri="{BB962C8B-B14F-4D97-AF65-F5344CB8AC3E}">
        <p14:creationId xmlns:p14="http://schemas.microsoft.com/office/powerpoint/2010/main" val="4158170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a:xfrm>
            <a:off x="254000" y="1"/>
            <a:ext cx="8261350" cy="681035"/>
          </a:xfrm>
        </p:spPr>
        <p:txBody>
          <a:bodyPr/>
          <a:lstStyle/>
          <a:p>
            <a:r>
              <a:rPr kumimoji="1" lang="ja-JP" altLang="en-US" dirty="0"/>
              <a:t>最適な閾値に関する考察</a:t>
            </a:r>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17</a:t>
            </a:fld>
            <a:endParaRPr kumimoji="1" lang="ja-JP" altLang="en-US" dirty="0"/>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a:xfrm>
            <a:off x="258792" y="805776"/>
            <a:ext cx="8705099" cy="5371187"/>
          </a:xfrm>
        </p:spPr>
        <p:txBody>
          <a:bodyPr/>
          <a:lstStyle/>
          <a:p>
            <a:r>
              <a:rPr lang="ja-JP" altLang="en-US" dirty="0"/>
              <a:t>今までのデータから、ノイズは</a:t>
            </a:r>
            <a:r>
              <a:rPr lang="en-US" altLang="ja-JP" dirty="0"/>
              <a:t>L</a:t>
            </a:r>
            <a:r>
              <a:rPr lang="ja-JP" altLang="en-US" dirty="0"/>
              <a:t>字型の様な散布図になり、それに沿った閾値が最適なものになると考えられる</a:t>
            </a:r>
            <a:endParaRPr lang="en-US" altLang="ja-JP" dirty="0"/>
          </a:p>
        </p:txBody>
      </p:sp>
      <p:pic>
        <p:nvPicPr>
          <p:cNvPr id="6" name="図 5">
            <a:extLst>
              <a:ext uri="{FF2B5EF4-FFF2-40B4-BE49-F238E27FC236}">
                <a16:creationId xmlns:a16="http://schemas.microsoft.com/office/drawing/2014/main" id="{348251E6-57B8-44C3-A461-8B4E5E093C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008" y="4893882"/>
            <a:ext cx="1800000" cy="1800000"/>
          </a:xfrm>
          <a:prstGeom prst="rect">
            <a:avLst/>
          </a:prstGeom>
        </p:spPr>
      </p:pic>
      <p:pic>
        <p:nvPicPr>
          <p:cNvPr id="12" name="図 11">
            <a:extLst>
              <a:ext uri="{FF2B5EF4-FFF2-40B4-BE49-F238E27FC236}">
                <a16:creationId xmlns:a16="http://schemas.microsoft.com/office/drawing/2014/main" id="{E14F78E8-00C3-47C3-A327-B31C8B0912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2000" y="4895336"/>
            <a:ext cx="1800000" cy="1800000"/>
          </a:xfrm>
          <a:prstGeom prst="rect">
            <a:avLst/>
          </a:prstGeom>
        </p:spPr>
      </p:pic>
      <p:pic>
        <p:nvPicPr>
          <p:cNvPr id="16" name="図 15">
            <a:extLst>
              <a:ext uri="{FF2B5EF4-FFF2-40B4-BE49-F238E27FC236}">
                <a16:creationId xmlns:a16="http://schemas.microsoft.com/office/drawing/2014/main" id="{5CA254D0-FAEF-48C1-AD20-9BB445CE9D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2000" y="4893882"/>
            <a:ext cx="1800000" cy="1800000"/>
          </a:xfrm>
          <a:prstGeom prst="rect">
            <a:avLst/>
          </a:prstGeom>
        </p:spPr>
      </p:pic>
      <p:sp>
        <p:nvSpPr>
          <p:cNvPr id="18" name="テキスト ボックス 17">
            <a:extLst>
              <a:ext uri="{FF2B5EF4-FFF2-40B4-BE49-F238E27FC236}">
                <a16:creationId xmlns:a16="http://schemas.microsoft.com/office/drawing/2014/main" id="{D4613374-5DE0-4B14-8311-7373773FBF8D}"/>
              </a:ext>
            </a:extLst>
          </p:cNvPr>
          <p:cNvSpPr txBox="1"/>
          <p:nvPr/>
        </p:nvSpPr>
        <p:spPr>
          <a:xfrm>
            <a:off x="1410316" y="4663048"/>
            <a:ext cx="678873" cy="461665"/>
          </a:xfrm>
          <a:prstGeom prst="rect">
            <a:avLst/>
          </a:prstGeom>
          <a:noFill/>
        </p:spPr>
        <p:txBody>
          <a:bodyPr wrap="square" rtlCol="0">
            <a:spAutoFit/>
          </a:bodyPr>
          <a:lstStyle/>
          <a:p>
            <a:r>
              <a:rPr kumimoji="1" lang="en-US" altLang="ja-JP" sz="2400" dirty="0"/>
              <a:t>1</a:t>
            </a:r>
            <a:r>
              <a:rPr kumimoji="1" lang="ja-JP" altLang="en-US" sz="2400" dirty="0"/>
              <a:t>枚</a:t>
            </a:r>
          </a:p>
        </p:txBody>
      </p:sp>
      <p:sp>
        <p:nvSpPr>
          <p:cNvPr id="30" name="テキスト ボックス 29">
            <a:extLst>
              <a:ext uri="{FF2B5EF4-FFF2-40B4-BE49-F238E27FC236}">
                <a16:creationId xmlns:a16="http://schemas.microsoft.com/office/drawing/2014/main" id="{293B8329-784D-4695-9C31-0C9D0332DF72}"/>
              </a:ext>
            </a:extLst>
          </p:cNvPr>
          <p:cNvSpPr txBox="1"/>
          <p:nvPr/>
        </p:nvSpPr>
        <p:spPr>
          <a:xfrm>
            <a:off x="4228252" y="4663049"/>
            <a:ext cx="803564" cy="461665"/>
          </a:xfrm>
          <a:prstGeom prst="rect">
            <a:avLst/>
          </a:prstGeom>
          <a:noFill/>
        </p:spPr>
        <p:txBody>
          <a:bodyPr wrap="square" rtlCol="0">
            <a:spAutoFit/>
          </a:bodyPr>
          <a:lstStyle/>
          <a:p>
            <a:r>
              <a:rPr kumimoji="1" lang="en-US" altLang="ja-JP" sz="2400" dirty="0"/>
              <a:t>10</a:t>
            </a:r>
            <a:r>
              <a:rPr kumimoji="1" lang="ja-JP" altLang="en-US" sz="2400" dirty="0"/>
              <a:t>枚</a:t>
            </a:r>
          </a:p>
        </p:txBody>
      </p:sp>
      <p:sp>
        <p:nvSpPr>
          <p:cNvPr id="31" name="テキスト ボックス 30">
            <a:extLst>
              <a:ext uri="{FF2B5EF4-FFF2-40B4-BE49-F238E27FC236}">
                <a16:creationId xmlns:a16="http://schemas.microsoft.com/office/drawing/2014/main" id="{4FFCD216-899B-4038-983F-0DEF76F335C5}"/>
              </a:ext>
            </a:extLst>
          </p:cNvPr>
          <p:cNvSpPr txBox="1"/>
          <p:nvPr/>
        </p:nvSpPr>
        <p:spPr>
          <a:xfrm>
            <a:off x="7131654" y="4663049"/>
            <a:ext cx="803564" cy="461665"/>
          </a:xfrm>
          <a:prstGeom prst="rect">
            <a:avLst/>
          </a:prstGeom>
          <a:noFill/>
        </p:spPr>
        <p:txBody>
          <a:bodyPr wrap="square" rtlCol="0">
            <a:spAutoFit/>
          </a:bodyPr>
          <a:lstStyle/>
          <a:p>
            <a:r>
              <a:rPr kumimoji="1" lang="en-US" altLang="ja-JP" sz="2400" dirty="0"/>
              <a:t>20</a:t>
            </a:r>
            <a:r>
              <a:rPr kumimoji="1" lang="ja-JP" altLang="en-US" sz="2400" dirty="0"/>
              <a:t>枚</a:t>
            </a:r>
          </a:p>
        </p:txBody>
      </p:sp>
      <p:pic>
        <p:nvPicPr>
          <p:cNvPr id="13" name="図 12">
            <a:extLst>
              <a:ext uri="{FF2B5EF4-FFF2-40B4-BE49-F238E27FC236}">
                <a16:creationId xmlns:a16="http://schemas.microsoft.com/office/drawing/2014/main" id="{B13C3F98-B0F8-475F-9794-8EB94D59C6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2000" y="1496963"/>
            <a:ext cx="2880000" cy="2880000"/>
          </a:xfrm>
          <a:prstGeom prst="rect">
            <a:avLst/>
          </a:prstGeom>
        </p:spPr>
      </p:pic>
      <p:sp>
        <p:nvSpPr>
          <p:cNvPr id="3" name="フリーフォーム: 図形 2">
            <a:extLst>
              <a:ext uri="{FF2B5EF4-FFF2-40B4-BE49-F238E27FC236}">
                <a16:creationId xmlns:a16="http://schemas.microsoft.com/office/drawing/2014/main" id="{90EDFCA1-7631-4B86-93BC-ABFB56494594}"/>
              </a:ext>
            </a:extLst>
          </p:cNvPr>
          <p:cNvSpPr/>
          <p:nvPr/>
        </p:nvSpPr>
        <p:spPr>
          <a:xfrm>
            <a:off x="4257226" y="1828799"/>
            <a:ext cx="1506264" cy="1732414"/>
          </a:xfrm>
          <a:custGeom>
            <a:avLst/>
            <a:gdLst>
              <a:gd name="connsiteX0" fmla="*/ 205041 w 1645914"/>
              <a:gd name="connsiteY0" fmla="*/ 0 h 1759326"/>
              <a:gd name="connsiteX1" fmla="*/ 121914 w 1645914"/>
              <a:gd name="connsiteY1" fmla="*/ 1745673 h 1759326"/>
              <a:gd name="connsiteX2" fmla="*/ 1645914 w 1645914"/>
              <a:gd name="connsiteY2" fmla="*/ 858982 h 1759326"/>
              <a:gd name="connsiteX3" fmla="*/ 1645914 w 1645914"/>
              <a:gd name="connsiteY3" fmla="*/ 858982 h 1759326"/>
              <a:gd name="connsiteX0" fmla="*/ 205041 w 2061550"/>
              <a:gd name="connsiteY0" fmla="*/ 0 h 1759326"/>
              <a:gd name="connsiteX1" fmla="*/ 121914 w 2061550"/>
              <a:gd name="connsiteY1" fmla="*/ 1745673 h 1759326"/>
              <a:gd name="connsiteX2" fmla="*/ 1645914 w 2061550"/>
              <a:gd name="connsiteY2" fmla="*/ 858982 h 1759326"/>
              <a:gd name="connsiteX3" fmla="*/ 2061550 w 2061550"/>
              <a:gd name="connsiteY3" fmla="*/ 1108363 h 1759326"/>
              <a:gd name="connsiteX0" fmla="*/ 205041 w 1645914"/>
              <a:gd name="connsiteY0" fmla="*/ 0 h 1759326"/>
              <a:gd name="connsiteX1" fmla="*/ 121914 w 1645914"/>
              <a:gd name="connsiteY1" fmla="*/ 1745673 h 1759326"/>
              <a:gd name="connsiteX2" fmla="*/ 1645914 w 1645914"/>
              <a:gd name="connsiteY2" fmla="*/ 858982 h 1759326"/>
              <a:gd name="connsiteX0" fmla="*/ 320559 w 1598045"/>
              <a:gd name="connsiteY0" fmla="*/ 0 h 1788759"/>
              <a:gd name="connsiteX1" fmla="*/ 74045 w 1598045"/>
              <a:gd name="connsiteY1" fmla="*/ 1774284 h 1788759"/>
              <a:gd name="connsiteX2" fmla="*/ 1598045 w 1598045"/>
              <a:gd name="connsiteY2" fmla="*/ 887593 h 1788759"/>
              <a:gd name="connsiteX0" fmla="*/ 337364 w 1614850"/>
              <a:gd name="connsiteY0" fmla="*/ 0 h 1788759"/>
              <a:gd name="connsiteX1" fmla="*/ 90850 w 1614850"/>
              <a:gd name="connsiteY1" fmla="*/ 1774284 h 1788759"/>
              <a:gd name="connsiteX2" fmla="*/ 1614850 w 1614850"/>
              <a:gd name="connsiteY2" fmla="*/ 887593 h 1788759"/>
            </a:gdLst>
            <a:ahLst/>
            <a:cxnLst>
              <a:cxn ang="0">
                <a:pos x="connsiteX0" y="connsiteY0"/>
              </a:cxn>
              <a:cxn ang="0">
                <a:pos x="connsiteX1" y="connsiteY1"/>
              </a:cxn>
              <a:cxn ang="0">
                <a:pos x="connsiteX2" y="connsiteY2"/>
              </a:cxn>
            </a:cxnLst>
            <a:rect l="l" t="t" r="r" b="b"/>
            <a:pathLst>
              <a:path w="1614850" h="1788759">
                <a:moveTo>
                  <a:pt x="337364" y="0"/>
                </a:moveTo>
                <a:cubicBezTo>
                  <a:pt x="71755" y="801254"/>
                  <a:pt x="-122064" y="1626352"/>
                  <a:pt x="90850" y="1774284"/>
                </a:cubicBezTo>
                <a:cubicBezTo>
                  <a:pt x="303764" y="1922216"/>
                  <a:pt x="1614850" y="887593"/>
                  <a:pt x="1614850" y="887593"/>
                </a:cubicBezTo>
              </a:path>
            </a:pathLst>
          </a:custGeom>
          <a:ln w="38100">
            <a:prstDash val="sysDash"/>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438465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a:xfrm>
            <a:off x="254000" y="1"/>
            <a:ext cx="8261350" cy="681035"/>
          </a:xfrm>
        </p:spPr>
        <p:txBody>
          <a:bodyPr>
            <a:normAutofit/>
          </a:bodyPr>
          <a:lstStyle/>
          <a:p>
            <a:r>
              <a:rPr kumimoji="1" lang="ja-JP" altLang="en-US" dirty="0"/>
              <a:t>最適な閾値</a:t>
            </a:r>
            <a:r>
              <a:rPr lang="ja-JP" altLang="en-US" dirty="0"/>
              <a:t>の導出</a:t>
            </a:r>
            <a:endParaRPr kumimoji="1" lang="ja-JP" altLang="en-US"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18</a:t>
            </a:fld>
            <a:endParaRPr kumimoji="1" lang="ja-JP" altLang="en-US" dirty="0"/>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a:xfrm>
            <a:off x="258792" y="805776"/>
            <a:ext cx="8705099" cy="5371187"/>
          </a:xfrm>
        </p:spPr>
        <p:txBody>
          <a:bodyPr/>
          <a:lstStyle/>
          <a:p>
            <a:r>
              <a:rPr lang="ja-JP" altLang="en-US" dirty="0"/>
              <a:t>機械学習を用いて最適な閾値を求められないか検討</a:t>
            </a:r>
            <a:endParaRPr lang="en-US" altLang="ja-JP" dirty="0"/>
          </a:p>
          <a:p>
            <a:endParaRPr lang="en-US" altLang="ja-JP" dirty="0"/>
          </a:p>
          <a:p>
            <a:r>
              <a:rPr lang="ja-JP" altLang="en-US" dirty="0"/>
              <a:t>用いる候補は</a:t>
            </a:r>
            <a:r>
              <a:rPr lang="zh-TW" altLang="en-US" b="0" i="0" dirty="0">
                <a:solidFill>
                  <a:srgbClr val="202124"/>
                </a:solidFill>
                <a:effectLst/>
                <a:latin typeface="arial" panose="020B0604020202020204" pitchFamily="34" charset="0"/>
              </a:rPr>
              <a:t>誤差逆伝播法</a:t>
            </a:r>
            <a:r>
              <a:rPr lang="ja-JP" altLang="en-US" b="0" i="0" dirty="0">
                <a:solidFill>
                  <a:srgbClr val="202124"/>
                </a:solidFill>
                <a:effectLst/>
                <a:latin typeface="arial" panose="020B0604020202020204" pitchFamily="34" charset="0"/>
              </a:rPr>
              <a:t>（</a:t>
            </a:r>
            <a:r>
              <a:rPr lang="en-US" altLang="ja-JP" b="0" i="0" dirty="0">
                <a:solidFill>
                  <a:srgbClr val="202124"/>
                </a:solidFill>
                <a:effectLst/>
                <a:latin typeface="arial" panose="020B0604020202020204" pitchFamily="34" charset="0"/>
              </a:rPr>
              <a:t>Backpropagation</a:t>
            </a:r>
            <a:r>
              <a:rPr lang="ja-JP" altLang="en-US" b="0" i="0" dirty="0">
                <a:solidFill>
                  <a:srgbClr val="202124"/>
                </a:solidFill>
                <a:effectLst/>
                <a:latin typeface="arial" panose="020B0604020202020204" pitchFamily="34" charset="0"/>
              </a:rPr>
              <a:t>）</a:t>
            </a:r>
            <a:endParaRPr lang="en-US" altLang="ja-JP" b="0" i="0" dirty="0">
              <a:solidFill>
                <a:srgbClr val="202124"/>
              </a:solidFill>
              <a:effectLst/>
              <a:latin typeface="arial" panose="020B0604020202020204" pitchFamily="34" charset="0"/>
            </a:endParaRPr>
          </a:p>
          <a:p>
            <a:pPr lvl="1"/>
            <a:r>
              <a:rPr lang="ja-JP" altLang="en-US" dirty="0">
                <a:solidFill>
                  <a:srgbClr val="202124"/>
                </a:solidFill>
                <a:latin typeface="arial" panose="020B0604020202020204" pitchFamily="34" charset="0"/>
              </a:rPr>
              <a:t>分類の機械学習としては一番メジャーらしい</a:t>
            </a:r>
            <a:endParaRPr lang="en-US" altLang="ja-JP" dirty="0">
              <a:solidFill>
                <a:srgbClr val="202124"/>
              </a:solidFill>
              <a:latin typeface="arial" panose="020B0604020202020204" pitchFamily="34" charset="0"/>
            </a:endParaRPr>
          </a:p>
          <a:p>
            <a:pPr lvl="1"/>
            <a:r>
              <a:rPr lang="ja-JP" altLang="en-US" dirty="0">
                <a:solidFill>
                  <a:srgbClr val="202124"/>
                </a:solidFill>
                <a:latin typeface="arial" panose="020B0604020202020204" pitchFamily="34" charset="0"/>
              </a:rPr>
              <a:t>現在はプログラムを書いている途中</a:t>
            </a:r>
            <a:endParaRPr lang="en-US" altLang="ja-JP" dirty="0">
              <a:solidFill>
                <a:srgbClr val="202124"/>
              </a:solidFill>
              <a:latin typeface="arial" panose="020B0604020202020204" pitchFamily="34" charset="0"/>
            </a:endParaRPr>
          </a:p>
          <a:p>
            <a:pPr lvl="1"/>
            <a:endParaRPr lang="en-US" altLang="ja-JP" dirty="0">
              <a:solidFill>
                <a:srgbClr val="202124"/>
              </a:solidFill>
              <a:latin typeface="arial" panose="020B0604020202020204" pitchFamily="34" charset="0"/>
            </a:endParaRPr>
          </a:p>
          <a:p>
            <a:endParaRPr lang="en-US" altLang="ja-JP" dirty="0"/>
          </a:p>
        </p:txBody>
      </p:sp>
      <p:pic>
        <p:nvPicPr>
          <p:cNvPr id="13" name="図 12">
            <a:extLst>
              <a:ext uri="{FF2B5EF4-FFF2-40B4-BE49-F238E27FC236}">
                <a16:creationId xmlns:a16="http://schemas.microsoft.com/office/drawing/2014/main" id="{B13C3F98-B0F8-475F-9794-8EB94D59C6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2000" y="3429000"/>
            <a:ext cx="2880000" cy="2880000"/>
          </a:xfrm>
          <a:prstGeom prst="rect">
            <a:avLst/>
          </a:prstGeom>
        </p:spPr>
      </p:pic>
      <p:sp>
        <p:nvSpPr>
          <p:cNvPr id="3" name="フリーフォーム: 図形 2">
            <a:extLst>
              <a:ext uri="{FF2B5EF4-FFF2-40B4-BE49-F238E27FC236}">
                <a16:creationId xmlns:a16="http://schemas.microsoft.com/office/drawing/2014/main" id="{90EDFCA1-7631-4B86-93BC-ABFB56494594}"/>
              </a:ext>
            </a:extLst>
          </p:cNvPr>
          <p:cNvSpPr/>
          <p:nvPr/>
        </p:nvSpPr>
        <p:spPr>
          <a:xfrm>
            <a:off x="4257226" y="3760836"/>
            <a:ext cx="1506264" cy="1732414"/>
          </a:xfrm>
          <a:custGeom>
            <a:avLst/>
            <a:gdLst>
              <a:gd name="connsiteX0" fmla="*/ 205041 w 1645914"/>
              <a:gd name="connsiteY0" fmla="*/ 0 h 1759326"/>
              <a:gd name="connsiteX1" fmla="*/ 121914 w 1645914"/>
              <a:gd name="connsiteY1" fmla="*/ 1745673 h 1759326"/>
              <a:gd name="connsiteX2" fmla="*/ 1645914 w 1645914"/>
              <a:gd name="connsiteY2" fmla="*/ 858982 h 1759326"/>
              <a:gd name="connsiteX3" fmla="*/ 1645914 w 1645914"/>
              <a:gd name="connsiteY3" fmla="*/ 858982 h 1759326"/>
              <a:gd name="connsiteX0" fmla="*/ 205041 w 2061550"/>
              <a:gd name="connsiteY0" fmla="*/ 0 h 1759326"/>
              <a:gd name="connsiteX1" fmla="*/ 121914 w 2061550"/>
              <a:gd name="connsiteY1" fmla="*/ 1745673 h 1759326"/>
              <a:gd name="connsiteX2" fmla="*/ 1645914 w 2061550"/>
              <a:gd name="connsiteY2" fmla="*/ 858982 h 1759326"/>
              <a:gd name="connsiteX3" fmla="*/ 2061550 w 2061550"/>
              <a:gd name="connsiteY3" fmla="*/ 1108363 h 1759326"/>
              <a:gd name="connsiteX0" fmla="*/ 205041 w 1645914"/>
              <a:gd name="connsiteY0" fmla="*/ 0 h 1759326"/>
              <a:gd name="connsiteX1" fmla="*/ 121914 w 1645914"/>
              <a:gd name="connsiteY1" fmla="*/ 1745673 h 1759326"/>
              <a:gd name="connsiteX2" fmla="*/ 1645914 w 1645914"/>
              <a:gd name="connsiteY2" fmla="*/ 858982 h 1759326"/>
              <a:gd name="connsiteX0" fmla="*/ 320559 w 1598045"/>
              <a:gd name="connsiteY0" fmla="*/ 0 h 1788759"/>
              <a:gd name="connsiteX1" fmla="*/ 74045 w 1598045"/>
              <a:gd name="connsiteY1" fmla="*/ 1774284 h 1788759"/>
              <a:gd name="connsiteX2" fmla="*/ 1598045 w 1598045"/>
              <a:gd name="connsiteY2" fmla="*/ 887593 h 1788759"/>
              <a:gd name="connsiteX0" fmla="*/ 337364 w 1614850"/>
              <a:gd name="connsiteY0" fmla="*/ 0 h 1788759"/>
              <a:gd name="connsiteX1" fmla="*/ 90850 w 1614850"/>
              <a:gd name="connsiteY1" fmla="*/ 1774284 h 1788759"/>
              <a:gd name="connsiteX2" fmla="*/ 1614850 w 1614850"/>
              <a:gd name="connsiteY2" fmla="*/ 887593 h 1788759"/>
            </a:gdLst>
            <a:ahLst/>
            <a:cxnLst>
              <a:cxn ang="0">
                <a:pos x="connsiteX0" y="connsiteY0"/>
              </a:cxn>
              <a:cxn ang="0">
                <a:pos x="connsiteX1" y="connsiteY1"/>
              </a:cxn>
              <a:cxn ang="0">
                <a:pos x="connsiteX2" y="connsiteY2"/>
              </a:cxn>
            </a:cxnLst>
            <a:rect l="l" t="t" r="r" b="b"/>
            <a:pathLst>
              <a:path w="1614850" h="1788759">
                <a:moveTo>
                  <a:pt x="337364" y="0"/>
                </a:moveTo>
                <a:cubicBezTo>
                  <a:pt x="71755" y="801254"/>
                  <a:pt x="-122064" y="1626352"/>
                  <a:pt x="90850" y="1774284"/>
                </a:cubicBezTo>
                <a:cubicBezTo>
                  <a:pt x="303764" y="1922216"/>
                  <a:pt x="1614850" y="887593"/>
                  <a:pt x="1614850" y="887593"/>
                </a:cubicBezTo>
              </a:path>
            </a:pathLst>
          </a:custGeom>
          <a:ln w="38100">
            <a:prstDash val="sysDash"/>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6367494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C5F8A277-DCAF-46FB-A8D0-BF647F43CCD8}"/>
              </a:ext>
            </a:extLst>
          </p:cNvPr>
          <p:cNvSpPr>
            <a:spLocks noGrp="1"/>
          </p:cNvSpPr>
          <p:nvPr>
            <p:ph idx="1"/>
          </p:nvPr>
        </p:nvSpPr>
        <p:spPr>
          <a:xfrm>
            <a:off x="258792" y="805776"/>
            <a:ext cx="8626416" cy="5906996"/>
          </a:xfrm>
        </p:spPr>
        <p:txBody>
          <a:bodyPr>
            <a:normAutofit/>
          </a:bodyPr>
          <a:lstStyle/>
          <a:p>
            <a:pPr marL="0" indent="0">
              <a:buNone/>
            </a:pPr>
            <a:r>
              <a:rPr kumimoji="1" lang="ja-JP" altLang="en-US" b="1" dirty="0"/>
              <a:t>まとめ</a:t>
            </a:r>
            <a:endParaRPr kumimoji="1" lang="en-US" altLang="ja-JP" b="1" dirty="0"/>
          </a:p>
          <a:p>
            <a:r>
              <a:rPr lang="ja-JP" altLang="en-US" dirty="0"/>
              <a:t>ノイズの特徴について調べた</a:t>
            </a:r>
            <a:endParaRPr lang="en-US" altLang="ja-JP" dirty="0"/>
          </a:p>
          <a:p>
            <a:r>
              <a:rPr lang="ja-JP" altLang="en-US" dirty="0"/>
              <a:t>最適な閾値に関する考察を行った</a:t>
            </a:r>
            <a:endParaRPr lang="en-US" altLang="ja-JP" dirty="0"/>
          </a:p>
          <a:p>
            <a:pPr marL="0" indent="0">
              <a:buNone/>
            </a:pPr>
            <a:endParaRPr lang="en-US" altLang="ja-JP" dirty="0"/>
          </a:p>
          <a:p>
            <a:pPr marL="0" indent="0">
              <a:buNone/>
            </a:pPr>
            <a:r>
              <a:rPr kumimoji="1" lang="ja-JP" altLang="en-US" b="1" dirty="0"/>
              <a:t>今後の展望</a:t>
            </a:r>
            <a:endParaRPr kumimoji="1" lang="en-US" altLang="ja-JP" b="1" dirty="0"/>
          </a:p>
          <a:p>
            <a:r>
              <a:rPr lang="ja-JP" altLang="en-US" dirty="0"/>
              <a:t>最適な閾値の検討</a:t>
            </a:r>
            <a:endParaRPr lang="en-US" altLang="ja-JP" dirty="0"/>
          </a:p>
          <a:p>
            <a:r>
              <a:rPr lang="ja-JP" altLang="en-US" dirty="0"/>
              <a:t>プログラムの高速化</a:t>
            </a:r>
            <a:endParaRPr lang="en-US" altLang="ja-JP" dirty="0"/>
          </a:p>
          <a:p>
            <a:endParaRPr lang="en-US" altLang="ja-JP" dirty="0"/>
          </a:p>
          <a:p>
            <a:pPr marL="0" indent="0">
              <a:buNone/>
            </a:pPr>
            <a:r>
              <a:rPr kumimoji="1" lang="ja-JP" altLang="en-US" b="1" dirty="0"/>
              <a:t>線表</a:t>
            </a:r>
            <a:endParaRPr lang="en-US" altLang="ja-JP" b="1" dirty="0"/>
          </a:p>
          <a:p>
            <a:pPr marL="0" indent="0">
              <a:buNone/>
            </a:pPr>
            <a:r>
              <a:rPr lang="ja-JP" altLang="en-US" sz="1800" dirty="0"/>
              <a:t>　報告会</a:t>
            </a:r>
            <a:endParaRPr lang="en-US" altLang="ja-JP" sz="1800" dirty="0"/>
          </a:p>
          <a:p>
            <a:pPr marL="0" indent="0">
              <a:buNone/>
            </a:pPr>
            <a:r>
              <a:rPr lang="ja-JP" altLang="en-US" sz="1800" dirty="0"/>
              <a:t>　閾値の検討</a:t>
            </a:r>
            <a:endParaRPr lang="en-US" altLang="ja-JP" sz="1800" dirty="0"/>
          </a:p>
          <a:p>
            <a:pPr marL="0" indent="0">
              <a:buNone/>
            </a:pPr>
            <a:r>
              <a:rPr lang="ja-JP" altLang="en-US" sz="1800" dirty="0"/>
              <a:t>　プログラムの高速化</a:t>
            </a:r>
            <a:endParaRPr lang="en-US" altLang="ja-JP" sz="1800" dirty="0"/>
          </a:p>
          <a:p>
            <a:pPr marL="0" indent="0">
              <a:buNone/>
            </a:pPr>
            <a:endParaRPr lang="en-US" altLang="ja-JP" dirty="0"/>
          </a:p>
          <a:p>
            <a:endParaRPr lang="en-US" altLang="ja-JP" b="1" dirty="0"/>
          </a:p>
          <a:p>
            <a:pPr marL="0" indent="0">
              <a:buNone/>
            </a:pPr>
            <a:endParaRPr lang="en-US" altLang="ja-JP" b="1" dirty="0"/>
          </a:p>
        </p:txBody>
      </p:sp>
      <p:sp>
        <p:nvSpPr>
          <p:cNvPr id="3" name="スライド番号プレースホルダー 2">
            <a:extLst>
              <a:ext uri="{FF2B5EF4-FFF2-40B4-BE49-F238E27FC236}">
                <a16:creationId xmlns:a16="http://schemas.microsoft.com/office/drawing/2014/main" id="{058CCF24-8A17-483A-89B5-BC45F5E79980}"/>
              </a:ext>
            </a:extLst>
          </p:cNvPr>
          <p:cNvSpPr>
            <a:spLocks noGrp="1"/>
          </p:cNvSpPr>
          <p:nvPr>
            <p:ph type="sldNum" sz="quarter" idx="12"/>
          </p:nvPr>
        </p:nvSpPr>
        <p:spPr/>
        <p:txBody>
          <a:bodyPr/>
          <a:lstStyle/>
          <a:p>
            <a:fld id="{4611F9C2-6641-4325-A1B0-8726CAAFC082}" type="slidenum">
              <a:rPr kumimoji="1" lang="ja-JP" altLang="en-US" smtClean="0"/>
              <a:pPr/>
              <a:t>19</a:t>
            </a:fld>
            <a:endParaRPr kumimoji="1" lang="ja-JP" altLang="en-US" dirty="0"/>
          </a:p>
        </p:txBody>
      </p:sp>
      <p:sp>
        <p:nvSpPr>
          <p:cNvPr id="4" name="タイトル 3">
            <a:extLst>
              <a:ext uri="{FF2B5EF4-FFF2-40B4-BE49-F238E27FC236}">
                <a16:creationId xmlns:a16="http://schemas.microsoft.com/office/drawing/2014/main" id="{6FE879C7-A7B5-4C62-B1F8-C7F5CAB26800}"/>
              </a:ext>
            </a:extLst>
          </p:cNvPr>
          <p:cNvSpPr>
            <a:spLocks noGrp="1"/>
          </p:cNvSpPr>
          <p:nvPr>
            <p:ph type="title"/>
          </p:nvPr>
        </p:nvSpPr>
        <p:spPr/>
        <p:txBody>
          <a:bodyPr/>
          <a:lstStyle/>
          <a:p>
            <a:r>
              <a:rPr lang="ja-JP" altLang="en-US" dirty="0"/>
              <a:t>まとめと課題</a:t>
            </a:r>
            <a:endParaRPr kumimoji="1" lang="ja-JP" altLang="en-US" dirty="0"/>
          </a:p>
        </p:txBody>
      </p:sp>
      <p:pic>
        <p:nvPicPr>
          <p:cNvPr id="5" name="図 4">
            <a:extLst>
              <a:ext uri="{FF2B5EF4-FFF2-40B4-BE49-F238E27FC236}">
                <a16:creationId xmlns:a16="http://schemas.microsoft.com/office/drawing/2014/main" id="{5D668590-13C8-4058-BE72-B10F07E810DC}"/>
              </a:ext>
            </a:extLst>
          </p:cNvPr>
          <p:cNvPicPr>
            <a:picLocks noChangeAspect="1"/>
          </p:cNvPicPr>
          <p:nvPr/>
        </p:nvPicPr>
        <p:blipFill>
          <a:blip r:embed="rId2"/>
          <a:stretch>
            <a:fillRect/>
          </a:stretch>
        </p:blipFill>
        <p:spPr>
          <a:xfrm>
            <a:off x="4572000" y="3636262"/>
            <a:ext cx="3853006" cy="2840982"/>
          </a:xfrm>
          <a:prstGeom prst="rect">
            <a:avLst/>
          </a:prstGeom>
        </p:spPr>
      </p:pic>
      <p:sp>
        <p:nvSpPr>
          <p:cNvPr id="6" name="正方形/長方形 5">
            <a:extLst>
              <a:ext uri="{FF2B5EF4-FFF2-40B4-BE49-F238E27FC236}">
                <a16:creationId xmlns:a16="http://schemas.microsoft.com/office/drawing/2014/main" id="{90FB3503-9809-4CC4-9D33-C211142D2D5E}"/>
              </a:ext>
            </a:extLst>
          </p:cNvPr>
          <p:cNvSpPr/>
          <p:nvPr/>
        </p:nvSpPr>
        <p:spPr>
          <a:xfrm>
            <a:off x="258792" y="4920379"/>
            <a:ext cx="216000" cy="216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rPr>
              <a:t>a</a:t>
            </a:r>
            <a:endParaRPr kumimoji="1" lang="ja-JP" altLang="en-US" b="1" dirty="0">
              <a:solidFill>
                <a:schemeClr val="tx1"/>
              </a:solidFill>
            </a:endParaRPr>
          </a:p>
        </p:txBody>
      </p:sp>
      <p:sp>
        <p:nvSpPr>
          <p:cNvPr id="7" name="楕円 6">
            <a:extLst>
              <a:ext uri="{FF2B5EF4-FFF2-40B4-BE49-F238E27FC236}">
                <a16:creationId xmlns:a16="http://schemas.microsoft.com/office/drawing/2014/main" id="{720B5ED1-64DB-4E42-ABE1-5F0E46566950}"/>
              </a:ext>
            </a:extLst>
          </p:cNvPr>
          <p:cNvSpPr/>
          <p:nvPr/>
        </p:nvSpPr>
        <p:spPr>
          <a:xfrm>
            <a:off x="258792" y="5282634"/>
            <a:ext cx="216000" cy="216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rPr>
              <a:t>a</a:t>
            </a:r>
            <a:endParaRPr kumimoji="1" lang="ja-JP" altLang="en-US" b="1" dirty="0">
              <a:solidFill>
                <a:schemeClr val="tx1"/>
              </a:solidFill>
            </a:endParaRPr>
          </a:p>
        </p:txBody>
      </p:sp>
      <p:sp>
        <p:nvSpPr>
          <p:cNvPr id="8" name="楕円 7">
            <a:extLst>
              <a:ext uri="{FF2B5EF4-FFF2-40B4-BE49-F238E27FC236}">
                <a16:creationId xmlns:a16="http://schemas.microsoft.com/office/drawing/2014/main" id="{FEA11FC5-BE70-4E42-A7AD-05E89030C36C}"/>
              </a:ext>
            </a:extLst>
          </p:cNvPr>
          <p:cNvSpPr/>
          <p:nvPr/>
        </p:nvSpPr>
        <p:spPr>
          <a:xfrm>
            <a:off x="259638" y="5676062"/>
            <a:ext cx="216000" cy="216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rPr>
              <a:t>b</a:t>
            </a:r>
            <a:endParaRPr kumimoji="1" lang="ja-JP" altLang="en-US" b="1" dirty="0">
              <a:solidFill>
                <a:schemeClr val="tx1"/>
              </a:solidFill>
            </a:endParaRPr>
          </a:p>
        </p:txBody>
      </p:sp>
    </p:spTree>
    <p:extLst>
      <p:ext uri="{BB962C8B-B14F-4D97-AF65-F5344CB8AC3E}">
        <p14:creationId xmlns:p14="http://schemas.microsoft.com/office/powerpoint/2010/main" val="4088976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B16B54-9EE3-4B95-8C1E-0387512493BF}"/>
              </a:ext>
            </a:extLst>
          </p:cNvPr>
          <p:cNvSpPr>
            <a:spLocks noGrp="1"/>
          </p:cNvSpPr>
          <p:nvPr>
            <p:ph type="title"/>
          </p:nvPr>
        </p:nvSpPr>
        <p:spPr>
          <a:xfrm>
            <a:off x="254000" y="1"/>
            <a:ext cx="8261350" cy="681035"/>
          </a:xfrm>
        </p:spPr>
        <p:txBody>
          <a:bodyPr>
            <a:normAutofit/>
          </a:bodyPr>
          <a:lstStyle/>
          <a:p>
            <a:r>
              <a:rPr kumimoji="1" lang="ja-JP" altLang="en-US" dirty="0"/>
              <a:t>研究背景：可視光通信</a:t>
            </a:r>
          </a:p>
        </p:txBody>
      </p:sp>
      <p:sp>
        <p:nvSpPr>
          <p:cNvPr id="3" name="コンテンツ プレースホルダー 2">
            <a:extLst>
              <a:ext uri="{FF2B5EF4-FFF2-40B4-BE49-F238E27FC236}">
                <a16:creationId xmlns:a16="http://schemas.microsoft.com/office/drawing/2014/main" id="{27BB9FC5-9A76-4C41-99EE-AE8B2DE8DC5F}"/>
              </a:ext>
            </a:extLst>
          </p:cNvPr>
          <p:cNvSpPr>
            <a:spLocks noGrp="1"/>
          </p:cNvSpPr>
          <p:nvPr>
            <p:ph idx="1"/>
          </p:nvPr>
        </p:nvSpPr>
        <p:spPr/>
        <p:txBody>
          <a:bodyPr/>
          <a:lstStyle/>
          <a:p>
            <a:r>
              <a:rPr kumimoji="1" lang="ja-JP" altLang="en-US" dirty="0"/>
              <a:t>可視光通信：可視光を用いた通信</a:t>
            </a:r>
            <a:endParaRPr kumimoji="1" lang="en-US" altLang="ja-JP" dirty="0"/>
          </a:p>
          <a:p>
            <a:pPr lvl="1"/>
            <a:r>
              <a:rPr lang="ja-JP" altLang="en-US" dirty="0"/>
              <a:t>送信機に</a:t>
            </a:r>
            <a:r>
              <a:rPr lang="en-US" altLang="ja-JP" dirty="0"/>
              <a:t>LED</a:t>
            </a:r>
            <a:r>
              <a:rPr lang="ja-JP" altLang="en-US" dirty="0"/>
              <a:t>，受信機にイメージセンサ等を用いる</a:t>
            </a:r>
            <a:endParaRPr kumimoji="1" lang="en-US" altLang="ja-JP" dirty="0"/>
          </a:p>
          <a:p>
            <a:r>
              <a:rPr kumimoji="1" lang="ja-JP" altLang="en-US" dirty="0"/>
              <a:t>応用が期待される分野の１つが高度道路交通システム（</a:t>
            </a:r>
            <a:r>
              <a:rPr kumimoji="1" lang="en-US" altLang="ja-JP" dirty="0"/>
              <a:t>ITS</a:t>
            </a:r>
            <a:r>
              <a:rPr kumimoji="1" lang="ja-JP" altLang="en-US" dirty="0"/>
              <a:t>）</a:t>
            </a:r>
            <a:endParaRPr kumimoji="1" lang="en-US" altLang="ja-JP" dirty="0"/>
          </a:p>
          <a:p>
            <a:pPr lvl="1"/>
            <a:r>
              <a:rPr kumimoji="1" lang="ja-JP" altLang="en-US" dirty="0"/>
              <a:t>路上では信号機や車両のライトを送信機に，　　　　　　　　　　車載カメラを</a:t>
            </a:r>
            <a:r>
              <a:rPr lang="ja-JP" altLang="en-US" dirty="0"/>
              <a:t>受信機</a:t>
            </a:r>
            <a:r>
              <a:rPr kumimoji="1" lang="ja-JP" altLang="en-US" dirty="0"/>
              <a:t>に用いることが可能</a:t>
            </a:r>
          </a:p>
        </p:txBody>
      </p:sp>
      <p:sp>
        <p:nvSpPr>
          <p:cNvPr id="4" name="スライド番号プレースホルダー 3">
            <a:extLst>
              <a:ext uri="{FF2B5EF4-FFF2-40B4-BE49-F238E27FC236}">
                <a16:creationId xmlns:a16="http://schemas.microsoft.com/office/drawing/2014/main" id="{7D05EEAF-16A0-49AC-A02F-2785CE29E4DF}"/>
              </a:ext>
            </a:extLst>
          </p:cNvPr>
          <p:cNvSpPr>
            <a:spLocks noGrp="1"/>
          </p:cNvSpPr>
          <p:nvPr>
            <p:ph type="sldNum" sz="quarter" idx="12"/>
          </p:nvPr>
        </p:nvSpPr>
        <p:spPr/>
        <p:txBody>
          <a:bodyPr/>
          <a:lstStyle/>
          <a:p>
            <a:fld id="{4611F9C2-6641-4325-A1B0-8726CAAFC082}" type="slidenum">
              <a:rPr kumimoji="1" lang="ja-JP" altLang="en-US" smtClean="0"/>
              <a:pPr/>
              <a:t>2</a:t>
            </a:fld>
            <a:endParaRPr kumimoji="1" lang="ja-JP" altLang="en-US" dirty="0"/>
          </a:p>
        </p:txBody>
      </p:sp>
      <p:grpSp>
        <p:nvGrpSpPr>
          <p:cNvPr id="21" name="グループ化 20">
            <a:extLst>
              <a:ext uri="{FF2B5EF4-FFF2-40B4-BE49-F238E27FC236}">
                <a16:creationId xmlns:a16="http://schemas.microsoft.com/office/drawing/2014/main" id="{F871E938-D90C-469C-8A4C-6C233FEF5048}"/>
              </a:ext>
            </a:extLst>
          </p:cNvPr>
          <p:cNvGrpSpPr>
            <a:grpSpLocks noChangeAspect="1"/>
          </p:cNvGrpSpPr>
          <p:nvPr/>
        </p:nvGrpSpPr>
        <p:grpSpPr>
          <a:xfrm>
            <a:off x="859369" y="4771609"/>
            <a:ext cx="7425261" cy="960480"/>
            <a:chOff x="1000778" y="5105167"/>
            <a:chExt cx="7134754" cy="960480"/>
          </a:xfrm>
        </p:grpSpPr>
        <p:sp>
          <p:nvSpPr>
            <p:cNvPr id="22" name="正方形/長方形 21">
              <a:extLst>
                <a:ext uri="{FF2B5EF4-FFF2-40B4-BE49-F238E27FC236}">
                  <a16:creationId xmlns:a16="http://schemas.microsoft.com/office/drawing/2014/main" id="{958E9D2A-0448-41DE-8BAC-3FC6554746E7}"/>
                </a:ext>
              </a:extLst>
            </p:cNvPr>
            <p:cNvSpPr/>
            <p:nvPr/>
          </p:nvSpPr>
          <p:spPr>
            <a:xfrm rot="16200000">
              <a:off x="4087915" y="2018030"/>
              <a:ext cx="960480" cy="713475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23" name="直線コネクタ 22">
              <a:extLst>
                <a:ext uri="{FF2B5EF4-FFF2-40B4-BE49-F238E27FC236}">
                  <a16:creationId xmlns:a16="http://schemas.microsoft.com/office/drawing/2014/main" id="{C7F2E0C8-ED31-4BC3-BB0E-9084319ADD02}"/>
                </a:ext>
              </a:extLst>
            </p:cNvPr>
            <p:cNvCxnSpPr>
              <a:cxnSpLocks/>
            </p:cNvCxnSpPr>
            <p:nvPr/>
          </p:nvCxnSpPr>
          <p:spPr>
            <a:xfrm rot="16200000">
              <a:off x="5210878" y="3295352"/>
              <a:ext cx="0" cy="4456800"/>
            </a:xfrm>
            <a:prstGeom prst="line">
              <a:avLst/>
            </a:prstGeom>
            <a:ln w="508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38B2CC5A-474F-4110-A6B8-6C580C53145B}"/>
                </a:ext>
              </a:extLst>
            </p:cNvPr>
            <p:cNvCxnSpPr>
              <a:cxnSpLocks/>
            </p:cNvCxnSpPr>
            <p:nvPr/>
          </p:nvCxnSpPr>
          <p:spPr>
            <a:xfrm rot="16200000">
              <a:off x="2578377" y="5822738"/>
              <a:ext cx="360000" cy="0"/>
            </a:xfrm>
            <a:prstGeom prst="line">
              <a:avLst/>
            </a:prstGeom>
            <a:ln w="50800">
              <a:solidFill>
                <a:schemeClr val="bg1"/>
              </a:solidFill>
              <a:prstDash val="solid"/>
            </a:ln>
          </p:spPr>
          <p:style>
            <a:lnRef idx="1">
              <a:schemeClr val="accent1"/>
            </a:lnRef>
            <a:fillRef idx="0">
              <a:schemeClr val="accent1"/>
            </a:fillRef>
            <a:effectRef idx="0">
              <a:schemeClr val="accent1"/>
            </a:effectRef>
            <a:fontRef idx="minor">
              <a:schemeClr val="tx1"/>
            </a:fontRef>
          </p:style>
        </p:cxnSp>
      </p:grpSp>
      <p:grpSp>
        <p:nvGrpSpPr>
          <p:cNvPr id="25" name="グループ化 24">
            <a:extLst>
              <a:ext uri="{FF2B5EF4-FFF2-40B4-BE49-F238E27FC236}">
                <a16:creationId xmlns:a16="http://schemas.microsoft.com/office/drawing/2014/main" id="{D3541605-F547-472C-98D6-DEEE1CD7688E}"/>
              </a:ext>
            </a:extLst>
          </p:cNvPr>
          <p:cNvGrpSpPr>
            <a:grpSpLocks noChangeAspect="1"/>
          </p:cNvGrpSpPr>
          <p:nvPr/>
        </p:nvGrpSpPr>
        <p:grpSpPr>
          <a:xfrm>
            <a:off x="852482" y="4120533"/>
            <a:ext cx="1199743" cy="1315776"/>
            <a:chOff x="1404437" y="4354147"/>
            <a:chExt cx="1514632" cy="1661119"/>
          </a:xfrm>
        </p:grpSpPr>
        <p:cxnSp>
          <p:nvCxnSpPr>
            <p:cNvPr id="26" name="直線コネクタ 25">
              <a:extLst>
                <a:ext uri="{FF2B5EF4-FFF2-40B4-BE49-F238E27FC236}">
                  <a16:creationId xmlns:a16="http://schemas.microsoft.com/office/drawing/2014/main" id="{579685CE-E5C7-4D0A-8CFB-B69BF1C73B84}"/>
                </a:ext>
              </a:extLst>
            </p:cNvPr>
            <p:cNvCxnSpPr>
              <a:cxnSpLocks/>
            </p:cNvCxnSpPr>
            <p:nvPr/>
          </p:nvCxnSpPr>
          <p:spPr>
            <a:xfrm>
              <a:off x="1412529" y="4575266"/>
              <a:ext cx="0" cy="144000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 name="グループ化 26">
              <a:extLst>
                <a:ext uri="{FF2B5EF4-FFF2-40B4-BE49-F238E27FC236}">
                  <a16:creationId xmlns:a16="http://schemas.microsoft.com/office/drawing/2014/main" id="{82C3FF4B-FC64-47D4-B1EA-DA06AAC4B4D5}"/>
                </a:ext>
              </a:extLst>
            </p:cNvPr>
            <p:cNvGrpSpPr>
              <a:grpSpLocks noChangeAspect="1"/>
            </p:cNvGrpSpPr>
            <p:nvPr/>
          </p:nvGrpSpPr>
          <p:grpSpPr>
            <a:xfrm>
              <a:off x="1404437" y="4354147"/>
              <a:ext cx="1514632" cy="495671"/>
              <a:chOff x="464300" y="3727368"/>
              <a:chExt cx="2750148" cy="900000"/>
            </a:xfrm>
          </p:grpSpPr>
          <p:sp>
            <p:nvSpPr>
              <p:cNvPr id="28" name="フリーフォーム: 図形 27">
                <a:extLst>
                  <a:ext uri="{FF2B5EF4-FFF2-40B4-BE49-F238E27FC236}">
                    <a16:creationId xmlns:a16="http://schemas.microsoft.com/office/drawing/2014/main" id="{1064F6A4-27FD-4562-AE0A-E328E7C1A3A2}"/>
                  </a:ext>
                </a:extLst>
              </p:cNvPr>
              <p:cNvSpPr>
                <a:spLocks noChangeAspect="1"/>
              </p:cNvSpPr>
              <p:nvPr/>
            </p:nvSpPr>
            <p:spPr>
              <a:xfrm>
                <a:off x="464300" y="3727368"/>
                <a:ext cx="2750148" cy="900000"/>
              </a:xfrm>
              <a:custGeom>
                <a:avLst/>
                <a:gdLst>
                  <a:gd name="connsiteX0" fmla="*/ 450000 w 3065660"/>
                  <a:gd name="connsiteY0" fmla="*/ 0 h 900000"/>
                  <a:gd name="connsiteX1" fmla="*/ 475438 w 3065660"/>
                  <a:gd name="connsiteY1" fmla="*/ 2565 h 900000"/>
                  <a:gd name="connsiteX2" fmla="*/ 475438 w 3065660"/>
                  <a:gd name="connsiteY2" fmla="*/ 0 h 900000"/>
                  <a:gd name="connsiteX3" fmla="*/ 2577288 w 3065660"/>
                  <a:gd name="connsiteY3" fmla="*/ 0 h 900000"/>
                  <a:gd name="connsiteX4" fmla="*/ 2577288 w 3065660"/>
                  <a:gd name="connsiteY4" fmla="*/ 3868 h 900000"/>
                  <a:gd name="connsiteX5" fmla="*/ 2615660 w 3065660"/>
                  <a:gd name="connsiteY5" fmla="*/ 0 h 900000"/>
                  <a:gd name="connsiteX6" fmla="*/ 3065660 w 3065660"/>
                  <a:gd name="connsiteY6" fmla="*/ 450000 h 900000"/>
                  <a:gd name="connsiteX7" fmla="*/ 2615660 w 3065660"/>
                  <a:gd name="connsiteY7" fmla="*/ 900000 h 900000"/>
                  <a:gd name="connsiteX8" fmla="*/ 2577288 w 3065660"/>
                  <a:gd name="connsiteY8" fmla="*/ 896132 h 900000"/>
                  <a:gd name="connsiteX9" fmla="*/ 2577288 w 3065660"/>
                  <a:gd name="connsiteY9" fmla="*/ 900000 h 900000"/>
                  <a:gd name="connsiteX10" fmla="*/ 475438 w 3065660"/>
                  <a:gd name="connsiteY10" fmla="*/ 900000 h 900000"/>
                  <a:gd name="connsiteX11" fmla="*/ 475438 w 3065660"/>
                  <a:gd name="connsiteY11" fmla="*/ 897436 h 900000"/>
                  <a:gd name="connsiteX12" fmla="*/ 450000 w 3065660"/>
                  <a:gd name="connsiteY12" fmla="*/ 900000 h 900000"/>
                  <a:gd name="connsiteX13" fmla="*/ 0 w 3065660"/>
                  <a:gd name="connsiteY13" fmla="*/ 450000 h 900000"/>
                  <a:gd name="connsiteX14" fmla="*/ 450000 w 3065660"/>
                  <a:gd name="connsiteY14" fmla="*/ 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5660" h="900000">
                    <a:moveTo>
                      <a:pt x="450000" y="0"/>
                    </a:moveTo>
                    <a:lnTo>
                      <a:pt x="475438" y="2565"/>
                    </a:lnTo>
                    <a:lnTo>
                      <a:pt x="475438" y="0"/>
                    </a:lnTo>
                    <a:lnTo>
                      <a:pt x="2577288" y="0"/>
                    </a:lnTo>
                    <a:lnTo>
                      <a:pt x="2577288" y="3868"/>
                    </a:lnTo>
                    <a:lnTo>
                      <a:pt x="2615660" y="0"/>
                    </a:lnTo>
                    <a:cubicBezTo>
                      <a:pt x="2864188" y="0"/>
                      <a:pt x="3065660" y="201472"/>
                      <a:pt x="3065660" y="450000"/>
                    </a:cubicBezTo>
                    <a:cubicBezTo>
                      <a:pt x="3065660" y="698528"/>
                      <a:pt x="2864188" y="900000"/>
                      <a:pt x="2615660" y="900000"/>
                    </a:cubicBezTo>
                    <a:lnTo>
                      <a:pt x="2577288" y="896132"/>
                    </a:lnTo>
                    <a:lnTo>
                      <a:pt x="2577288" y="900000"/>
                    </a:lnTo>
                    <a:lnTo>
                      <a:pt x="475438" y="900000"/>
                    </a:lnTo>
                    <a:lnTo>
                      <a:pt x="475438" y="897436"/>
                    </a:lnTo>
                    <a:lnTo>
                      <a:pt x="450000" y="900000"/>
                    </a:lnTo>
                    <a:cubicBezTo>
                      <a:pt x="201472" y="900000"/>
                      <a:pt x="0" y="698528"/>
                      <a:pt x="0" y="450000"/>
                    </a:cubicBezTo>
                    <a:cubicBezTo>
                      <a:pt x="0" y="201472"/>
                      <a:pt x="201472" y="0"/>
                      <a:pt x="450000" y="0"/>
                    </a:cubicBezTo>
                    <a:close/>
                  </a:path>
                </a:pathLst>
              </a:custGeom>
              <a:solidFill>
                <a:schemeClr val="bg2">
                  <a:lumMod val="9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29" name="楕円 28">
                <a:extLst>
                  <a:ext uri="{FF2B5EF4-FFF2-40B4-BE49-F238E27FC236}">
                    <a16:creationId xmlns:a16="http://schemas.microsoft.com/office/drawing/2014/main" id="{663D1D5A-3E66-44AE-9600-A05F7B8D6275}"/>
                  </a:ext>
                </a:extLst>
              </p:cNvPr>
              <p:cNvSpPr>
                <a:spLocks noChangeAspect="1"/>
              </p:cNvSpPr>
              <p:nvPr/>
            </p:nvSpPr>
            <p:spPr>
              <a:xfrm>
                <a:off x="646944" y="3820909"/>
                <a:ext cx="720000" cy="72000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F7A1168D-11C6-4676-A501-C41EE3FB9B09}"/>
                  </a:ext>
                </a:extLst>
              </p:cNvPr>
              <p:cNvSpPr>
                <a:spLocks noChangeAspect="1"/>
              </p:cNvSpPr>
              <p:nvPr/>
            </p:nvSpPr>
            <p:spPr>
              <a:xfrm>
                <a:off x="1475205" y="3820909"/>
                <a:ext cx="720000" cy="7200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E5E0F9F6-412D-4982-8FAF-2E7031B65E1F}"/>
                  </a:ext>
                </a:extLst>
              </p:cNvPr>
              <p:cNvSpPr>
                <a:spLocks noChangeAspect="1"/>
              </p:cNvSpPr>
              <p:nvPr/>
            </p:nvSpPr>
            <p:spPr>
              <a:xfrm>
                <a:off x="2303466" y="3820543"/>
                <a:ext cx="720000" cy="7200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cxnSp>
        <p:nvCxnSpPr>
          <p:cNvPr id="32" name="直線矢印コネクタ 31">
            <a:extLst>
              <a:ext uri="{FF2B5EF4-FFF2-40B4-BE49-F238E27FC236}">
                <a16:creationId xmlns:a16="http://schemas.microsoft.com/office/drawing/2014/main" id="{67B7930B-7C7A-4EC2-B93B-AF18DD6D32E4}"/>
              </a:ext>
            </a:extLst>
          </p:cNvPr>
          <p:cNvCxnSpPr>
            <a:cxnSpLocks/>
          </p:cNvCxnSpPr>
          <p:nvPr/>
        </p:nvCxnSpPr>
        <p:spPr>
          <a:xfrm>
            <a:off x="1670934" y="4598215"/>
            <a:ext cx="1089526" cy="510088"/>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grpSp>
        <p:nvGrpSpPr>
          <p:cNvPr id="33" name="グループ化 32">
            <a:extLst>
              <a:ext uri="{FF2B5EF4-FFF2-40B4-BE49-F238E27FC236}">
                <a16:creationId xmlns:a16="http://schemas.microsoft.com/office/drawing/2014/main" id="{BAFE4E47-1FA4-450D-B6A2-5B49E7BF87C7}"/>
              </a:ext>
            </a:extLst>
          </p:cNvPr>
          <p:cNvGrpSpPr>
            <a:grpSpLocks noChangeAspect="1"/>
          </p:cNvGrpSpPr>
          <p:nvPr/>
        </p:nvGrpSpPr>
        <p:grpSpPr>
          <a:xfrm>
            <a:off x="2767456" y="4942654"/>
            <a:ext cx="1618781" cy="990313"/>
            <a:chOff x="4790667" y="5006388"/>
            <a:chExt cx="2195047" cy="1342852"/>
          </a:xfrm>
        </p:grpSpPr>
        <p:pic>
          <p:nvPicPr>
            <p:cNvPr id="34" name="図 33">
              <a:extLst>
                <a:ext uri="{FF2B5EF4-FFF2-40B4-BE49-F238E27FC236}">
                  <a16:creationId xmlns:a16="http://schemas.microsoft.com/office/drawing/2014/main" id="{A52F0B6F-2F60-47A4-8237-B813C8591D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0667" y="5006388"/>
              <a:ext cx="2195047" cy="1342852"/>
            </a:xfrm>
            <a:prstGeom prst="rect">
              <a:avLst/>
            </a:prstGeom>
          </p:spPr>
        </p:pic>
        <p:sp>
          <p:nvSpPr>
            <p:cNvPr id="35" name="フリーフォーム: 図形 34">
              <a:extLst>
                <a:ext uri="{FF2B5EF4-FFF2-40B4-BE49-F238E27FC236}">
                  <a16:creationId xmlns:a16="http://schemas.microsoft.com/office/drawing/2014/main" id="{66CF723B-D1F9-451F-AA2A-1485CD4DBA96}"/>
                </a:ext>
              </a:extLst>
            </p:cNvPr>
            <p:cNvSpPr/>
            <p:nvPr/>
          </p:nvSpPr>
          <p:spPr>
            <a:xfrm rot="5400000">
              <a:off x="5074259" y="5017112"/>
              <a:ext cx="322853" cy="526316"/>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grpSp>
        <p:nvGrpSpPr>
          <p:cNvPr id="36" name="グループ化 35">
            <a:extLst>
              <a:ext uri="{FF2B5EF4-FFF2-40B4-BE49-F238E27FC236}">
                <a16:creationId xmlns:a16="http://schemas.microsoft.com/office/drawing/2014/main" id="{443532CB-5311-4D11-9A88-6652F78B63AA}"/>
              </a:ext>
            </a:extLst>
          </p:cNvPr>
          <p:cNvGrpSpPr>
            <a:grpSpLocks noChangeAspect="1"/>
          </p:cNvGrpSpPr>
          <p:nvPr/>
        </p:nvGrpSpPr>
        <p:grpSpPr>
          <a:xfrm>
            <a:off x="6392972" y="4941153"/>
            <a:ext cx="1618781" cy="990313"/>
            <a:chOff x="4790667" y="5006388"/>
            <a:chExt cx="2195047" cy="1342852"/>
          </a:xfrm>
        </p:grpSpPr>
        <p:pic>
          <p:nvPicPr>
            <p:cNvPr id="37" name="図 36">
              <a:extLst>
                <a:ext uri="{FF2B5EF4-FFF2-40B4-BE49-F238E27FC236}">
                  <a16:creationId xmlns:a16="http://schemas.microsoft.com/office/drawing/2014/main" id="{DE2524FA-25B3-45C5-A50A-AA9993DFD6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0667" y="5006388"/>
              <a:ext cx="2195047" cy="1342852"/>
            </a:xfrm>
            <a:prstGeom prst="rect">
              <a:avLst/>
            </a:prstGeom>
          </p:spPr>
        </p:pic>
        <p:sp>
          <p:nvSpPr>
            <p:cNvPr id="38" name="フリーフォーム: 図形 37">
              <a:extLst>
                <a:ext uri="{FF2B5EF4-FFF2-40B4-BE49-F238E27FC236}">
                  <a16:creationId xmlns:a16="http://schemas.microsoft.com/office/drawing/2014/main" id="{E3F8535C-773D-4306-B8E1-3CC8EEA69772}"/>
                </a:ext>
              </a:extLst>
            </p:cNvPr>
            <p:cNvSpPr/>
            <p:nvPr/>
          </p:nvSpPr>
          <p:spPr>
            <a:xfrm rot="5400000">
              <a:off x="5074259" y="5017112"/>
              <a:ext cx="322853" cy="526316"/>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cxnSp>
        <p:nvCxnSpPr>
          <p:cNvPr id="39" name="直線矢印コネクタ 38">
            <a:extLst>
              <a:ext uri="{FF2B5EF4-FFF2-40B4-BE49-F238E27FC236}">
                <a16:creationId xmlns:a16="http://schemas.microsoft.com/office/drawing/2014/main" id="{314CB49C-4B39-4ADA-B569-3CA6BE1801A7}"/>
              </a:ext>
            </a:extLst>
          </p:cNvPr>
          <p:cNvCxnSpPr>
            <a:cxnSpLocks/>
          </p:cNvCxnSpPr>
          <p:nvPr/>
        </p:nvCxnSpPr>
        <p:spPr>
          <a:xfrm flipV="1">
            <a:off x="4393233" y="5162763"/>
            <a:ext cx="1999739" cy="229035"/>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sp>
        <p:nvSpPr>
          <p:cNvPr id="40" name="テキスト ボックス 39">
            <a:extLst>
              <a:ext uri="{FF2B5EF4-FFF2-40B4-BE49-F238E27FC236}">
                <a16:creationId xmlns:a16="http://schemas.microsoft.com/office/drawing/2014/main" id="{A931B413-39ED-4F48-80BF-3A062A6A804F}"/>
              </a:ext>
            </a:extLst>
          </p:cNvPr>
          <p:cNvSpPr txBox="1"/>
          <p:nvPr/>
        </p:nvSpPr>
        <p:spPr>
          <a:xfrm>
            <a:off x="2813979" y="4210039"/>
            <a:ext cx="312176" cy="369332"/>
          </a:xfrm>
          <a:prstGeom prst="rect">
            <a:avLst/>
          </a:prstGeom>
          <a:noFill/>
        </p:spPr>
        <p:txBody>
          <a:bodyPr wrap="square" rtlCol="0">
            <a:spAutoFit/>
          </a:bodyPr>
          <a:lstStyle/>
          <a:p>
            <a:r>
              <a:rPr kumimoji="1" lang="en-US" altLang="ja-JP" dirty="0"/>
              <a:t>1</a:t>
            </a:r>
            <a:endParaRPr kumimoji="1" lang="ja-JP" altLang="en-US" dirty="0"/>
          </a:p>
        </p:txBody>
      </p:sp>
      <p:sp>
        <p:nvSpPr>
          <p:cNvPr id="41" name="テキスト ボックス 40">
            <a:extLst>
              <a:ext uri="{FF2B5EF4-FFF2-40B4-BE49-F238E27FC236}">
                <a16:creationId xmlns:a16="http://schemas.microsoft.com/office/drawing/2014/main" id="{8016B965-22B9-4F62-B3DE-12DACC15E95A}"/>
              </a:ext>
            </a:extLst>
          </p:cNvPr>
          <p:cNvSpPr txBox="1"/>
          <p:nvPr/>
        </p:nvSpPr>
        <p:spPr>
          <a:xfrm>
            <a:off x="3158453" y="4210039"/>
            <a:ext cx="312176" cy="369332"/>
          </a:xfrm>
          <a:prstGeom prst="rect">
            <a:avLst/>
          </a:prstGeom>
          <a:noFill/>
        </p:spPr>
        <p:txBody>
          <a:bodyPr wrap="square" rtlCol="0">
            <a:spAutoFit/>
          </a:bodyPr>
          <a:lstStyle/>
          <a:p>
            <a:r>
              <a:rPr kumimoji="1" lang="en-US" altLang="ja-JP" dirty="0"/>
              <a:t>0</a:t>
            </a:r>
            <a:endParaRPr kumimoji="1" lang="ja-JP" altLang="en-US" dirty="0"/>
          </a:p>
        </p:txBody>
      </p:sp>
      <p:pic>
        <p:nvPicPr>
          <p:cNvPr id="42" name="図 41">
            <a:extLst>
              <a:ext uri="{FF2B5EF4-FFF2-40B4-BE49-F238E27FC236}">
                <a16:creationId xmlns:a16="http://schemas.microsoft.com/office/drawing/2014/main" id="{8742A028-D7C2-4102-B10A-59C2B7A30112}"/>
              </a:ext>
            </a:extLst>
          </p:cNvPr>
          <p:cNvPicPr>
            <a:picLocks noChangeAspect="1"/>
          </p:cNvPicPr>
          <p:nvPr/>
        </p:nvPicPr>
        <p:blipFill rotWithShape="1">
          <a:blip r:embed="rId3">
            <a:extLst>
              <a:ext uri="{28A0092B-C50C-407E-A947-70E740481C1C}">
                <a14:useLocalDpi xmlns:a14="http://schemas.microsoft.com/office/drawing/2010/main" val="0"/>
              </a:ext>
            </a:extLst>
          </a:blip>
          <a:srcRect l="20137" t="14856" r="69714" b="80255"/>
          <a:stretch/>
        </p:blipFill>
        <p:spPr>
          <a:xfrm>
            <a:off x="2771088" y="4575534"/>
            <a:ext cx="742329" cy="351975"/>
          </a:xfrm>
          <a:prstGeom prst="rect">
            <a:avLst/>
          </a:prstGeom>
          <a:ln w="19050">
            <a:solidFill>
              <a:srgbClr val="FF0000"/>
            </a:solidFill>
          </a:ln>
        </p:spPr>
      </p:pic>
      <p:sp>
        <p:nvSpPr>
          <p:cNvPr id="43" name="テキスト ボックス 42">
            <a:extLst>
              <a:ext uri="{FF2B5EF4-FFF2-40B4-BE49-F238E27FC236}">
                <a16:creationId xmlns:a16="http://schemas.microsoft.com/office/drawing/2014/main" id="{514072C3-5527-4781-B523-F67B5299BF73}"/>
              </a:ext>
            </a:extLst>
          </p:cNvPr>
          <p:cNvSpPr txBox="1"/>
          <p:nvPr/>
        </p:nvSpPr>
        <p:spPr>
          <a:xfrm>
            <a:off x="6439763" y="4197982"/>
            <a:ext cx="312176" cy="369332"/>
          </a:xfrm>
          <a:prstGeom prst="rect">
            <a:avLst/>
          </a:prstGeom>
          <a:noFill/>
        </p:spPr>
        <p:txBody>
          <a:bodyPr wrap="square" rtlCol="0">
            <a:spAutoFit/>
          </a:bodyPr>
          <a:lstStyle/>
          <a:p>
            <a:r>
              <a:rPr kumimoji="1" lang="en-US" altLang="ja-JP" dirty="0"/>
              <a:t>0</a:t>
            </a:r>
            <a:endParaRPr kumimoji="1" lang="ja-JP" altLang="en-US" dirty="0"/>
          </a:p>
        </p:txBody>
      </p:sp>
      <p:sp>
        <p:nvSpPr>
          <p:cNvPr id="44" name="テキスト ボックス 43">
            <a:extLst>
              <a:ext uri="{FF2B5EF4-FFF2-40B4-BE49-F238E27FC236}">
                <a16:creationId xmlns:a16="http://schemas.microsoft.com/office/drawing/2014/main" id="{B709CD2C-C770-4B58-9CD4-4A635C856829}"/>
              </a:ext>
            </a:extLst>
          </p:cNvPr>
          <p:cNvSpPr txBox="1"/>
          <p:nvPr/>
        </p:nvSpPr>
        <p:spPr>
          <a:xfrm>
            <a:off x="6784237" y="4197982"/>
            <a:ext cx="312176" cy="369332"/>
          </a:xfrm>
          <a:prstGeom prst="rect">
            <a:avLst/>
          </a:prstGeom>
          <a:noFill/>
        </p:spPr>
        <p:txBody>
          <a:bodyPr wrap="square" rtlCol="0">
            <a:spAutoFit/>
          </a:bodyPr>
          <a:lstStyle/>
          <a:p>
            <a:r>
              <a:rPr kumimoji="1" lang="en-US" altLang="ja-JP" dirty="0"/>
              <a:t>1</a:t>
            </a:r>
            <a:endParaRPr kumimoji="1" lang="ja-JP" altLang="en-US" dirty="0"/>
          </a:p>
        </p:txBody>
      </p:sp>
      <p:pic>
        <p:nvPicPr>
          <p:cNvPr id="45" name="図 44">
            <a:extLst>
              <a:ext uri="{FF2B5EF4-FFF2-40B4-BE49-F238E27FC236}">
                <a16:creationId xmlns:a16="http://schemas.microsoft.com/office/drawing/2014/main" id="{379CF7E8-E8BA-4A52-A468-7CD5F58325CF}"/>
              </a:ext>
            </a:extLst>
          </p:cNvPr>
          <p:cNvPicPr>
            <a:picLocks noChangeAspect="1"/>
          </p:cNvPicPr>
          <p:nvPr/>
        </p:nvPicPr>
        <p:blipFill rotWithShape="1">
          <a:blip r:embed="rId3">
            <a:extLst>
              <a:ext uri="{28A0092B-C50C-407E-A947-70E740481C1C}">
                <a14:useLocalDpi xmlns:a14="http://schemas.microsoft.com/office/drawing/2010/main" val="0"/>
              </a:ext>
            </a:extLst>
          </a:blip>
          <a:srcRect l="20137" t="14856" r="69714" b="80255"/>
          <a:stretch/>
        </p:blipFill>
        <p:spPr>
          <a:xfrm flipH="1">
            <a:off x="6396872" y="4563477"/>
            <a:ext cx="742329" cy="351975"/>
          </a:xfrm>
          <a:prstGeom prst="rect">
            <a:avLst/>
          </a:prstGeom>
          <a:ln w="19050">
            <a:solidFill>
              <a:srgbClr val="FF0000"/>
            </a:solidFill>
          </a:ln>
        </p:spPr>
      </p:pic>
    </p:spTree>
    <p:extLst>
      <p:ext uri="{BB962C8B-B14F-4D97-AF65-F5344CB8AC3E}">
        <p14:creationId xmlns:p14="http://schemas.microsoft.com/office/powerpoint/2010/main" val="3443063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6D9F21-5655-4C13-938A-62235CC2F976}"/>
              </a:ext>
            </a:extLst>
          </p:cNvPr>
          <p:cNvSpPr>
            <a:spLocks noGrp="1"/>
          </p:cNvSpPr>
          <p:nvPr>
            <p:ph type="ctrTitle"/>
          </p:nvPr>
        </p:nvSpPr>
        <p:spPr>
          <a:xfrm>
            <a:off x="685800" y="1815965"/>
            <a:ext cx="7772400" cy="1707923"/>
          </a:xfrm>
        </p:spPr>
        <p:txBody>
          <a:bodyPr/>
          <a:lstStyle/>
          <a:p>
            <a:r>
              <a:rPr kumimoji="1" lang="ja-JP" altLang="en-US" dirty="0"/>
              <a:t>ご清聴ありがとうございました</a:t>
            </a:r>
          </a:p>
        </p:txBody>
      </p:sp>
      <p:sp>
        <p:nvSpPr>
          <p:cNvPr id="3" name="字幕 2">
            <a:extLst>
              <a:ext uri="{FF2B5EF4-FFF2-40B4-BE49-F238E27FC236}">
                <a16:creationId xmlns:a16="http://schemas.microsoft.com/office/drawing/2014/main" id="{C43C4D79-E4E0-495F-87F8-DA803E68C713}"/>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403384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7EA70B-3CDD-4C34-A22E-7C11FBD666E3}"/>
              </a:ext>
            </a:extLst>
          </p:cNvPr>
          <p:cNvSpPr>
            <a:spLocks noGrp="1"/>
          </p:cNvSpPr>
          <p:nvPr>
            <p:ph type="title"/>
          </p:nvPr>
        </p:nvSpPr>
        <p:spPr/>
        <p:txBody>
          <a:bodyPr/>
          <a:lstStyle/>
          <a:p>
            <a:pPr algn="ctr"/>
            <a:r>
              <a:rPr kumimoji="1" lang="ja-JP" altLang="en-US" dirty="0"/>
              <a:t>捕捉スライド</a:t>
            </a:r>
          </a:p>
        </p:txBody>
      </p:sp>
      <p:sp>
        <p:nvSpPr>
          <p:cNvPr id="3" name="テキスト プレースホルダー 2">
            <a:extLst>
              <a:ext uri="{FF2B5EF4-FFF2-40B4-BE49-F238E27FC236}">
                <a16:creationId xmlns:a16="http://schemas.microsoft.com/office/drawing/2014/main" id="{6FB0D50C-9334-4A3D-A365-9E6327DC291A}"/>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B9AD302-AC4A-4F24-ABA8-8E78349A3240}"/>
              </a:ext>
            </a:extLst>
          </p:cNvPr>
          <p:cNvSpPr>
            <a:spLocks noGrp="1"/>
          </p:cNvSpPr>
          <p:nvPr>
            <p:ph type="sldNum" sz="quarter" idx="12"/>
          </p:nvPr>
        </p:nvSpPr>
        <p:spPr/>
        <p:txBody>
          <a:bodyPr/>
          <a:lstStyle/>
          <a:p>
            <a:fld id="{4611F9C2-6641-4325-A1B0-8726CAAFC082}" type="slidenum">
              <a:rPr kumimoji="1" lang="ja-JP" altLang="en-US" smtClean="0"/>
              <a:t>21</a:t>
            </a:fld>
            <a:endParaRPr kumimoji="1" lang="ja-JP" altLang="en-US"/>
          </a:p>
        </p:txBody>
      </p:sp>
    </p:spTree>
    <p:extLst>
      <p:ext uri="{BB962C8B-B14F-4D97-AF65-F5344CB8AC3E}">
        <p14:creationId xmlns:p14="http://schemas.microsoft.com/office/powerpoint/2010/main" val="5778269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BC0C152-2B66-4CFB-B5F1-AA449BB63BFA}"/>
              </a:ext>
            </a:extLst>
          </p:cNvPr>
          <p:cNvSpPr>
            <a:spLocks noGrp="1"/>
          </p:cNvSpPr>
          <p:nvPr>
            <p:ph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26A96E0A-30CC-48E4-ADB9-3BDF08106EFA}"/>
              </a:ext>
            </a:extLst>
          </p:cNvPr>
          <p:cNvSpPr>
            <a:spLocks noGrp="1"/>
          </p:cNvSpPr>
          <p:nvPr>
            <p:ph type="sldNum" sz="quarter" idx="12"/>
          </p:nvPr>
        </p:nvSpPr>
        <p:spPr/>
        <p:txBody>
          <a:bodyPr/>
          <a:lstStyle/>
          <a:p>
            <a:fld id="{4611F9C2-6641-4325-A1B0-8726CAAFC082}" type="slidenum">
              <a:rPr kumimoji="1" lang="ja-JP" altLang="en-US" smtClean="0"/>
              <a:pPr/>
              <a:t>22</a:t>
            </a:fld>
            <a:endParaRPr kumimoji="1" lang="ja-JP" altLang="en-US" dirty="0"/>
          </a:p>
        </p:txBody>
      </p:sp>
      <p:pic>
        <p:nvPicPr>
          <p:cNvPr id="6" name="図 5">
            <a:extLst>
              <a:ext uri="{FF2B5EF4-FFF2-40B4-BE49-F238E27FC236}">
                <a16:creationId xmlns:a16="http://schemas.microsoft.com/office/drawing/2014/main" id="{F4088B3D-4A47-4B86-969B-61F9CEAC48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3308" y="4016963"/>
            <a:ext cx="2160000" cy="2160000"/>
          </a:xfrm>
          <a:prstGeom prst="rect">
            <a:avLst/>
          </a:prstGeom>
          <a:ln w="38100">
            <a:solidFill>
              <a:srgbClr val="7F7F7F"/>
            </a:solidFill>
          </a:ln>
        </p:spPr>
      </p:pic>
      <p:pic>
        <p:nvPicPr>
          <p:cNvPr id="8" name="図 7">
            <a:extLst>
              <a:ext uri="{FF2B5EF4-FFF2-40B4-BE49-F238E27FC236}">
                <a16:creationId xmlns:a16="http://schemas.microsoft.com/office/drawing/2014/main" id="{C6EA2E61-DFA3-4015-A450-C7B5CF8E21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694" y="805776"/>
            <a:ext cx="1800000" cy="1800000"/>
          </a:xfrm>
          <a:prstGeom prst="rect">
            <a:avLst/>
          </a:prstGeom>
          <a:ln w="38100">
            <a:solidFill>
              <a:srgbClr val="7F7F7F"/>
            </a:solidFill>
          </a:ln>
        </p:spPr>
      </p:pic>
      <p:pic>
        <p:nvPicPr>
          <p:cNvPr id="10" name="図 9">
            <a:extLst>
              <a:ext uri="{FF2B5EF4-FFF2-40B4-BE49-F238E27FC236}">
                <a16:creationId xmlns:a16="http://schemas.microsoft.com/office/drawing/2014/main" id="{34CBE56E-291A-418E-8FFD-A17378AD23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0694" y="2797192"/>
            <a:ext cx="1800000" cy="1800000"/>
          </a:xfrm>
          <a:prstGeom prst="rect">
            <a:avLst/>
          </a:prstGeom>
          <a:ln w="38100">
            <a:solidFill>
              <a:srgbClr val="7F7F7F"/>
            </a:solidFill>
          </a:ln>
        </p:spPr>
      </p:pic>
      <p:pic>
        <p:nvPicPr>
          <p:cNvPr id="12" name="図 11">
            <a:extLst>
              <a:ext uri="{FF2B5EF4-FFF2-40B4-BE49-F238E27FC236}">
                <a16:creationId xmlns:a16="http://schemas.microsoft.com/office/drawing/2014/main" id="{540346F0-3083-457F-AA3B-840991D6E1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0694" y="4788608"/>
            <a:ext cx="1800000" cy="1800000"/>
          </a:xfrm>
          <a:prstGeom prst="rect">
            <a:avLst/>
          </a:prstGeom>
          <a:ln w="38100">
            <a:solidFill>
              <a:srgbClr val="7F7F7F"/>
            </a:solidFill>
          </a:ln>
        </p:spPr>
      </p:pic>
      <p:pic>
        <p:nvPicPr>
          <p:cNvPr id="14" name="図 13">
            <a:extLst>
              <a:ext uri="{FF2B5EF4-FFF2-40B4-BE49-F238E27FC236}">
                <a16:creationId xmlns:a16="http://schemas.microsoft.com/office/drawing/2014/main" id="{9DC35D61-01E0-478E-9C1F-D2829F7682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73308" y="1117600"/>
            <a:ext cx="2160000" cy="2160000"/>
          </a:xfrm>
          <a:prstGeom prst="rect">
            <a:avLst/>
          </a:prstGeom>
          <a:ln w="38100">
            <a:solidFill>
              <a:srgbClr val="7F7F7F"/>
            </a:solidFill>
          </a:ln>
        </p:spPr>
      </p:pic>
      <p:sp>
        <p:nvSpPr>
          <p:cNvPr id="18" name="テキスト ボックス 17">
            <a:extLst>
              <a:ext uri="{FF2B5EF4-FFF2-40B4-BE49-F238E27FC236}">
                <a16:creationId xmlns:a16="http://schemas.microsoft.com/office/drawing/2014/main" id="{1976DC35-FD08-4F8B-84DF-DCC04044CC8C}"/>
              </a:ext>
            </a:extLst>
          </p:cNvPr>
          <p:cNvSpPr txBox="1"/>
          <p:nvPr/>
        </p:nvSpPr>
        <p:spPr>
          <a:xfrm>
            <a:off x="520700" y="1505721"/>
            <a:ext cx="928121" cy="461665"/>
          </a:xfrm>
          <a:prstGeom prst="rect">
            <a:avLst/>
          </a:prstGeom>
          <a:noFill/>
        </p:spPr>
        <p:txBody>
          <a:bodyPr wrap="square" rtlCol="0">
            <a:spAutoFit/>
          </a:bodyPr>
          <a:lstStyle/>
          <a:p>
            <a:r>
              <a:rPr kumimoji="1" lang="en-US" altLang="ja-JP" sz="2400" dirty="0"/>
              <a:t>t=n-1</a:t>
            </a:r>
            <a:endParaRPr kumimoji="1" lang="ja-JP" altLang="en-US" sz="2400" dirty="0"/>
          </a:p>
        </p:txBody>
      </p:sp>
      <p:sp>
        <p:nvSpPr>
          <p:cNvPr id="19" name="テキスト ボックス 18">
            <a:extLst>
              <a:ext uri="{FF2B5EF4-FFF2-40B4-BE49-F238E27FC236}">
                <a16:creationId xmlns:a16="http://schemas.microsoft.com/office/drawing/2014/main" id="{98BF1EDE-1B25-4038-8898-D93F54F47DB3}"/>
              </a:ext>
            </a:extLst>
          </p:cNvPr>
          <p:cNvSpPr txBox="1"/>
          <p:nvPr/>
        </p:nvSpPr>
        <p:spPr>
          <a:xfrm>
            <a:off x="520700" y="3452446"/>
            <a:ext cx="928121" cy="461665"/>
          </a:xfrm>
          <a:prstGeom prst="rect">
            <a:avLst/>
          </a:prstGeom>
          <a:noFill/>
        </p:spPr>
        <p:txBody>
          <a:bodyPr wrap="square" rtlCol="0">
            <a:spAutoFit/>
          </a:bodyPr>
          <a:lstStyle/>
          <a:p>
            <a:r>
              <a:rPr kumimoji="1" lang="en-US" altLang="ja-JP" sz="2400" dirty="0"/>
              <a:t>t=n</a:t>
            </a:r>
            <a:endParaRPr kumimoji="1" lang="ja-JP" altLang="en-US" sz="2400" dirty="0"/>
          </a:p>
        </p:txBody>
      </p:sp>
      <p:sp>
        <p:nvSpPr>
          <p:cNvPr id="20" name="テキスト ボックス 19">
            <a:extLst>
              <a:ext uri="{FF2B5EF4-FFF2-40B4-BE49-F238E27FC236}">
                <a16:creationId xmlns:a16="http://schemas.microsoft.com/office/drawing/2014/main" id="{8D10A2FA-9DA2-4731-9987-B5FD4CA82B6C}"/>
              </a:ext>
            </a:extLst>
          </p:cNvPr>
          <p:cNvSpPr txBox="1"/>
          <p:nvPr/>
        </p:nvSpPr>
        <p:spPr>
          <a:xfrm>
            <a:off x="520700" y="5392739"/>
            <a:ext cx="928121" cy="461665"/>
          </a:xfrm>
          <a:prstGeom prst="rect">
            <a:avLst/>
          </a:prstGeom>
          <a:noFill/>
        </p:spPr>
        <p:txBody>
          <a:bodyPr wrap="square" rtlCol="0">
            <a:spAutoFit/>
          </a:bodyPr>
          <a:lstStyle/>
          <a:p>
            <a:r>
              <a:rPr kumimoji="1" lang="en-US" altLang="ja-JP" sz="2400" dirty="0"/>
              <a:t>t=n+1</a:t>
            </a:r>
            <a:endParaRPr kumimoji="1" lang="ja-JP" altLang="en-US" sz="2400" dirty="0"/>
          </a:p>
        </p:txBody>
      </p:sp>
      <p:cxnSp>
        <p:nvCxnSpPr>
          <p:cNvPr id="21" name="直線コネクタ 20">
            <a:extLst>
              <a:ext uri="{FF2B5EF4-FFF2-40B4-BE49-F238E27FC236}">
                <a16:creationId xmlns:a16="http://schemas.microsoft.com/office/drawing/2014/main" id="{FE140F2A-53D3-4A0C-8FE7-885D957B72D3}"/>
              </a:ext>
            </a:extLst>
          </p:cNvPr>
          <p:cNvCxnSpPr>
            <a:cxnSpLocks/>
            <a:stCxn id="10" idx="3"/>
            <a:endCxn id="14" idx="1"/>
          </p:cNvCxnSpPr>
          <p:nvPr/>
        </p:nvCxnSpPr>
        <p:spPr>
          <a:xfrm flipV="1">
            <a:off x="3270694" y="2197600"/>
            <a:ext cx="2602614" cy="1499592"/>
          </a:xfrm>
          <a:prstGeom prst="line">
            <a:avLst/>
          </a:prstGeom>
          <a:ln w="31750">
            <a:solidFill>
              <a:srgbClr val="00B0F0"/>
            </a:solidFill>
            <a:tailEnd type="triangle" w="med" len="lg"/>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714982E1-7D70-48B1-9023-3A543FED4C24}"/>
              </a:ext>
            </a:extLst>
          </p:cNvPr>
          <p:cNvSpPr txBox="1"/>
          <p:nvPr/>
        </p:nvSpPr>
        <p:spPr>
          <a:xfrm>
            <a:off x="4518243" y="1950565"/>
            <a:ext cx="1104902" cy="369332"/>
          </a:xfrm>
          <a:prstGeom prst="rect">
            <a:avLst/>
          </a:prstGeom>
          <a:noFill/>
          <a:ln w="28575">
            <a:solidFill>
              <a:srgbClr val="00B0F0"/>
            </a:solidFill>
          </a:ln>
        </p:spPr>
        <p:txBody>
          <a:bodyPr wrap="square" rtlCol="0">
            <a:spAutoFit/>
          </a:bodyPr>
          <a:lstStyle/>
          <a:p>
            <a:r>
              <a:rPr kumimoji="1" lang="ja-JP" altLang="en-US" b="1" dirty="0"/>
              <a:t>空間勾配</a:t>
            </a:r>
          </a:p>
        </p:txBody>
      </p:sp>
      <p:cxnSp>
        <p:nvCxnSpPr>
          <p:cNvPr id="23" name="直線コネクタ 22">
            <a:extLst>
              <a:ext uri="{FF2B5EF4-FFF2-40B4-BE49-F238E27FC236}">
                <a16:creationId xmlns:a16="http://schemas.microsoft.com/office/drawing/2014/main" id="{3A826768-55DE-4112-818E-F2A6A1255D43}"/>
              </a:ext>
            </a:extLst>
          </p:cNvPr>
          <p:cNvCxnSpPr>
            <a:cxnSpLocks/>
            <a:stCxn id="12" idx="3"/>
            <a:endCxn id="6" idx="1"/>
          </p:cNvCxnSpPr>
          <p:nvPr/>
        </p:nvCxnSpPr>
        <p:spPr>
          <a:xfrm flipV="1">
            <a:off x="3270694" y="5096963"/>
            <a:ext cx="2602614" cy="591645"/>
          </a:xfrm>
          <a:prstGeom prst="line">
            <a:avLst/>
          </a:prstGeom>
          <a:ln w="31750">
            <a:solidFill>
              <a:srgbClr val="FFC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A464A9A7-39A0-4F87-A800-B3180F35F839}"/>
              </a:ext>
            </a:extLst>
          </p:cNvPr>
          <p:cNvCxnSpPr>
            <a:cxnSpLocks/>
            <a:stCxn id="8" idx="3"/>
            <a:endCxn id="6" idx="1"/>
          </p:cNvCxnSpPr>
          <p:nvPr/>
        </p:nvCxnSpPr>
        <p:spPr>
          <a:xfrm>
            <a:off x="3270694" y="1705776"/>
            <a:ext cx="2602614" cy="3391187"/>
          </a:xfrm>
          <a:prstGeom prst="line">
            <a:avLst/>
          </a:prstGeom>
          <a:ln w="31750">
            <a:solidFill>
              <a:srgbClr val="FFC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41DBC762-B2D0-46AC-8F93-441A16B61D4B}"/>
              </a:ext>
            </a:extLst>
          </p:cNvPr>
          <p:cNvSpPr txBox="1"/>
          <p:nvPr/>
        </p:nvSpPr>
        <p:spPr>
          <a:xfrm>
            <a:off x="4602308" y="5405318"/>
            <a:ext cx="1187959" cy="369332"/>
          </a:xfrm>
          <a:prstGeom prst="rect">
            <a:avLst/>
          </a:prstGeom>
          <a:noFill/>
          <a:ln w="28575">
            <a:solidFill>
              <a:srgbClr val="FFC410"/>
            </a:solidFill>
          </a:ln>
        </p:spPr>
        <p:txBody>
          <a:bodyPr wrap="square" rtlCol="0">
            <a:spAutoFit/>
          </a:bodyPr>
          <a:lstStyle/>
          <a:p>
            <a:r>
              <a:rPr kumimoji="1" lang="ja-JP" altLang="en-US" b="1" dirty="0"/>
              <a:t>時間勾配</a:t>
            </a:r>
          </a:p>
        </p:txBody>
      </p:sp>
      <p:sp>
        <p:nvSpPr>
          <p:cNvPr id="27" name="タイトル 1">
            <a:extLst>
              <a:ext uri="{FF2B5EF4-FFF2-40B4-BE49-F238E27FC236}">
                <a16:creationId xmlns:a16="http://schemas.microsoft.com/office/drawing/2014/main" id="{1180371F-9B6B-4E21-B4A2-E73CA9B18326}"/>
              </a:ext>
            </a:extLst>
          </p:cNvPr>
          <p:cNvSpPr>
            <a:spLocks noGrp="1"/>
          </p:cNvSpPr>
          <p:nvPr>
            <p:ph type="title"/>
          </p:nvPr>
        </p:nvSpPr>
        <p:spPr>
          <a:xfrm>
            <a:off x="258792" y="1"/>
            <a:ext cx="8626416" cy="681036"/>
          </a:xfrm>
        </p:spPr>
        <p:txBody>
          <a:bodyPr>
            <a:normAutofit/>
          </a:bodyPr>
          <a:lstStyle/>
          <a:p>
            <a:r>
              <a:rPr kumimoji="1" lang="ja-JP" altLang="en-US" dirty="0"/>
              <a:t>各撮影画像の空間</a:t>
            </a:r>
            <a:r>
              <a:rPr kumimoji="1" lang="en-US" altLang="ja-JP" dirty="0"/>
              <a:t>-</a:t>
            </a:r>
            <a:r>
              <a:rPr kumimoji="1" lang="ja-JP" altLang="en-US" dirty="0"/>
              <a:t>時間勾配を算出</a:t>
            </a:r>
            <a:endParaRPr kumimoji="1" lang="en-US" altLang="ja-JP" dirty="0"/>
          </a:p>
        </p:txBody>
      </p:sp>
    </p:spTree>
    <p:extLst>
      <p:ext uri="{BB962C8B-B14F-4D97-AF65-F5344CB8AC3E}">
        <p14:creationId xmlns:p14="http://schemas.microsoft.com/office/powerpoint/2010/main" val="34510399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正方形/長方形 51">
            <a:extLst>
              <a:ext uri="{FF2B5EF4-FFF2-40B4-BE49-F238E27FC236}">
                <a16:creationId xmlns:a16="http://schemas.microsoft.com/office/drawing/2014/main" id="{398AF0E5-EB09-4592-8F2C-A8E089DAD5A5}"/>
              </a:ext>
            </a:extLst>
          </p:cNvPr>
          <p:cNvSpPr/>
          <p:nvPr/>
        </p:nvSpPr>
        <p:spPr>
          <a:xfrm>
            <a:off x="5181903" y="5312128"/>
            <a:ext cx="1548000" cy="154800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normAutofit/>
          </a:bodyPr>
          <a:lstStyle/>
          <a:p>
            <a:r>
              <a:rPr lang="ja-JP" altLang="en-US" dirty="0"/>
              <a:t>撮影画像を</a:t>
            </a:r>
            <a:r>
              <a:rPr lang="en-US" altLang="ja-JP" dirty="0"/>
              <a:t>LED</a:t>
            </a:r>
            <a:r>
              <a:rPr lang="ja-JP" altLang="en-US" dirty="0"/>
              <a:t>が重なるよう位置補正</a:t>
            </a:r>
            <a:endParaRPr lang="en-US" altLang="ja-JP"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23</a:t>
            </a:fld>
            <a:endParaRPr kumimoji="1" lang="ja-JP" altLang="en-US" dirty="0"/>
          </a:p>
        </p:txBody>
      </p:sp>
      <p:pic>
        <p:nvPicPr>
          <p:cNvPr id="13" name="図 12">
            <a:extLst>
              <a:ext uri="{FF2B5EF4-FFF2-40B4-BE49-F238E27FC236}">
                <a16:creationId xmlns:a16="http://schemas.microsoft.com/office/drawing/2014/main" id="{B82597CF-800D-4DB7-B36A-10BEC05084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3118" y="3806708"/>
            <a:ext cx="1440000" cy="1440000"/>
          </a:xfrm>
          <a:prstGeom prst="rect">
            <a:avLst/>
          </a:prstGeom>
          <a:ln w="28575">
            <a:solidFill>
              <a:schemeClr val="bg1">
                <a:lumMod val="50000"/>
              </a:schemeClr>
            </a:solidFill>
          </a:ln>
        </p:spPr>
      </p:pic>
      <p:pic>
        <p:nvPicPr>
          <p:cNvPr id="15" name="図 14">
            <a:extLst>
              <a:ext uri="{FF2B5EF4-FFF2-40B4-BE49-F238E27FC236}">
                <a16:creationId xmlns:a16="http://schemas.microsoft.com/office/drawing/2014/main" id="{B3FC1735-6689-4016-9302-9EBD29591A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118" y="2241000"/>
            <a:ext cx="1440000" cy="1440000"/>
          </a:xfrm>
          <a:prstGeom prst="rect">
            <a:avLst/>
          </a:prstGeom>
          <a:ln w="28575">
            <a:solidFill>
              <a:schemeClr val="bg1">
                <a:lumMod val="50000"/>
              </a:schemeClr>
            </a:solidFill>
          </a:ln>
        </p:spPr>
      </p:pic>
      <p:pic>
        <p:nvPicPr>
          <p:cNvPr id="17" name="図 16">
            <a:extLst>
              <a:ext uri="{FF2B5EF4-FFF2-40B4-BE49-F238E27FC236}">
                <a16:creationId xmlns:a16="http://schemas.microsoft.com/office/drawing/2014/main" id="{EDC53AA6-962A-4E52-98B7-98FD83E2F6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3118" y="675292"/>
            <a:ext cx="1440000" cy="1440000"/>
          </a:xfrm>
          <a:prstGeom prst="rect">
            <a:avLst/>
          </a:prstGeom>
          <a:ln w="28575">
            <a:solidFill>
              <a:schemeClr val="bg1">
                <a:lumMod val="50000"/>
              </a:schemeClr>
            </a:solidFill>
          </a:ln>
        </p:spPr>
      </p:pic>
      <p:pic>
        <p:nvPicPr>
          <p:cNvPr id="19" name="図 18">
            <a:extLst>
              <a:ext uri="{FF2B5EF4-FFF2-40B4-BE49-F238E27FC236}">
                <a16:creationId xmlns:a16="http://schemas.microsoft.com/office/drawing/2014/main" id="{54E826FA-CEE8-4774-8B52-F8DF33B1BA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3118" y="5372416"/>
            <a:ext cx="1440000" cy="1440000"/>
          </a:xfrm>
          <a:prstGeom prst="rect">
            <a:avLst/>
          </a:prstGeom>
          <a:ln w="28575">
            <a:solidFill>
              <a:schemeClr val="bg1">
                <a:lumMod val="50000"/>
              </a:schemeClr>
            </a:solidFill>
          </a:ln>
        </p:spPr>
      </p:pic>
      <p:sp>
        <p:nvSpPr>
          <p:cNvPr id="24" name="テキスト ボックス 23">
            <a:extLst>
              <a:ext uri="{FF2B5EF4-FFF2-40B4-BE49-F238E27FC236}">
                <a16:creationId xmlns:a16="http://schemas.microsoft.com/office/drawing/2014/main" id="{B8F5078B-6366-4DEE-B143-CC39AA864F15}"/>
              </a:ext>
            </a:extLst>
          </p:cNvPr>
          <p:cNvSpPr txBox="1"/>
          <p:nvPr/>
        </p:nvSpPr>
        <p:spPr>
          <a:xfrm>
            <a:off x="384996" y="2725101"/>
            <a:ext cx="928121" cy="461665"/>
          </a:xfrm>
          <a:prstGeom prst="rect">
            <a:avLst/>
          </a:prstGeom>
          <a:noFill/>
        </p:spPr>
        <p:txBody>
          <a:bodyPr wrap="square" rtlCol="0">
            <a:spAutoFit/>
          </a:bodyPr>
          <a:lstStyle/>
          <a:p>
            <a:r>
              <a:rPr kumimoji="1" lang="en-US" altLang="ja-JP" sz="2400" dirty="0"/>
              <a:t>t=n-2</a:t>
            </a:r>
            <a:endParaRPr kumimoji="1" lang="ja-JP" altLang="en-US" sz="2400" dirty="0"/>
          </a:p>
        </p:txBody>
      </p:sp>
      <p:sp>
        <p:nvSpPr>
          <p:cNvPr id="26" name="テキスト ボックス 25">
            <a:extLst>
              <a:ext uri="{FF2B5EF4-FFF2-40B4-BE49-F238E27FC236}">
                <a16:creationId xmlns:a16="http://schemas.microsoft.com/office/drawing/2014/main" id="{C5A2C2C6-C51F-47A5-84E1-9475C7F188E2}"/>
              </a:ext>
            </a:extLst>
          </p:cNvPr>
          <p:cNvSpPr txBox="1"/>
          <p:nvPr/>
        </p:nvSpPr>
        <p:spPr>
          <a:xfrm>
            <a:off x="384997" y="4290809"/>
            <a:ext cx="928121" cy="461665"/>
          </a:xfrm>
          <a:prstGeom prst="rect">
            <a:avLst/>
          </a:prstGeom>
          <a:noFill/>
        </p:spPr>
        <p:txBody>
          <a:bodyPr wrap="square" rtlCol="0">
            <a:spAutoFit/>
          </a:bodyPr>
          <a:lstStyle/>
          <a:p>
            <a:r>
              <a:rPr kumimoji="1" lang="en-US" altLang="ja-JP" sz="2400" dirty="0"/>
              <a:t>t=n-1</a:t>
            </a:r>
            <a:endParaRPr kumimoji="1" lang="ja-JP" altLang="en-US" sz="2400" dirty="0"/>
          </a:p>
        </p:txBody>
      </p:sp>
      <p:sp>
        <p:nvSpPr>
          <p:cNvPr id="27" name="テキスト ボックス 26">
            <a:extLst>
              <a:ext uri="{FF2B5EF4-FFF2-40B4-BE49-F238E27FC236}">
                <a16:creationId xmlns:a16="http://schemas.microsoft.com/office/drawing/2014/main" id="{C84EE1AF-CC15-4726-A0FB-06BD44698452}"/>
              </a:ext>
            </a:extLst>
          </p:cNvPr>
          <p:cNvSpPr txBox="1"/>
          <p:nvPr/>
        </p:nvSpPr>
        <p:spPr>
          <a:xfrm>
            <a:off x="384997" y="5856517"/>
            <a:ext cx="928121" cy="461665"/>
          </a:xfrm>
          <a:prstGeom prst="rect">
            <a:avLst/>
          </a:prstGeom>
          <a:noFill/>
        </p:spPr>
        <p:txBody>
          <a:bodyPr wrap="square" rtlCol="0">
            <a:spAutoFit/>
          </a:bodyPr>
          <a:lstStyle/>
          <a:p>
            <a:r>
              <a:rPr kumimoji="1" lang="en-US" altLang="ja-JP" sz="2400" dirty="0"/>
              <a:t>t=n</a:t>
            </a:r>
            <a:endParaRPr kumimoji="1" lang="ja-JP" altLang="en-US" sz="2400" dirty="0"/>
          </a:p>
        </p:txBody>
      </p:sp>
      <p:sp>
        <p:nvSpPr>
          <p:cNvPr id="28" name="テキスト ボックス 27">
            <a:extLst>
              <a:ext uri="{FF2B5EF4-FFF2-40B4-BE49-F238E27FC236}">
                <a16:creationId xmlns:a16="http://schemas.microsoft.com/office/drawing/2014/main" id="{EC252E42-F3E7-476C-A1C1-CCC9A4730167}"/>
              </a:ext>
            </a:extLst>
          </p:cNvPr>
          <p:cNvSpPr txBox="1"/>
          <p:nvPr/>
        </p:nvSpPr>
        <p:spPr>
          <a:xfrm>
            <a:off x="384996" y="1164459"/>
            <a:ext cx="928121" cy="461665"/>
          </a:xfrm>
          <a:prstGeom prst="rect">
            <a:avLst/>
          </a:prstGeom>
          <a:noFill/>
        </p:spPr>
        <p:txBody>
          <a:bodyPr wrap="square" rtlCol="0">
            <a:spAutoFit/>
          </a:bodyPr>
          <a:lstStyle/>
          <a:p>
            <a:r>
              <a:rPr kumimoji="1" lang="en-US" altLang="ja-JP" sz="2400" dirty="0"/>
              <a:t>t=n-3</a:t>
            </a:r>
            <a:endParaRPr kumimoji="1" lang="ja-JP" altLang="en-US" sz="2400" dirty="0"/>
          </a:p>
        </p:txBody>
      </p:sp>
      <p:cxnSp>
        <p:nvCxnSpPr>
          <p:cNvPr id="29" name="直線コネクタ 28">
            <a:extLst>
              <a:ext uri="{FF2B5EF4-FFF2-40B4-BE49-F238E27FC236}">
                <a16:creationId xmlns:a16="http://schemas.microsoft.com/office/drawing/2014/main" id="{BD70ADF6-0D11-4A60-AF15-EABC1D595B0E}"/>
              </a:ext>
            </a:extLst>
          </p:cNvPr>
          <p:cNvCxnSpPr>
            <a:cxnSpLocks/>
          </p:cNvCxnSpPr>
          <p:nvPr/>
        </p:nvCxnSpPr>
        <p:spPr>
          <a:xfrm>
            <a:off x="1369930" y="5372416"/>
            <a:ext cx="0" cy="144000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614114B6-11DB-425D-B643-143D61A711F4}"/>
              </a:ext>
            </a:extLst>
          </p:cNvPr>
          <p:cNvCxnSpPr>
            <a:cxnSpLocks/>
          </p:cNvCxnSpPr>
          <p:nvPr/>
        </p:nvCxnSpPr>
        <p:spPr>
          <a:xfrm>
            <a:off x="2376441" y="5372416"/>
            <a:ext cx="0" cy="144000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FA9D5342-79BC-4A43-BE25-59F278F969B7}"/>
              </a:ext>
            </a:extLst>
          </p:cNvPr>
          <p:cNvCxnSpPr>
            <a:cxnSpLocks/>
          </p:cNvCxnSpPr>
          <p:nvPr/>
        </p:nvCxnSpPr>
        <p:spPr>
          <a:xfrm>
            <a:off x="1472088" y="3806708"/>
            <a:ext cx="0" cy="144000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494CE8F1-1B3E-4AC7-A92F-F1827873425D}"/>
              </a:ext>
            </a:extLst>
          </p:cNvPr>
          <p:cNvCxnSpPr>
            <a:cxnSpLocks/>
          </p:cNvCxnSpPr>
          <p:nvPr/>
        </p:nvCxnSpPr>
        <p:spPr>
          <a:xfrm>
            <a:off x="2478599" y="3806708"/>
            <a:ext cx="0" cy="144000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100F9130-3F21-40BB-AF10-A95CB4C72278}"/>
              </a:ext>
            </a:extLst>
          </p:cNvPr>
          <p:cNvCxnSpPr>
            <a:cxnSpLocks/>
          </p:cNvCxnSpPr>
          <p:nvPr/>
        </p:nvCxnSpPr>
        <p:spPr>
          <a:xfrm>
            <a:off x="1592668" y="2241000"/>
            <a:ext cx="0" cy="144000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722CEA2A-B381-4762-93C1-F3E2724EA90A}"/>
              </a:ext>
            </a:extLst>
          </p:cNvPr>
          <p:cNvCxnSpPr>
            <a:cxnSpLocks/>
          </p:cNvCxnSpPr>
          <p:nvPr/>
        </p:nvCxnSpPr>
        <p:spPr>
          <a:xfrm>
            <a:off x="2599179" y="2241000"/>
            <a:ext cx="0" cy="144000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11E3D428-9B02-4B36-B15C-74A83FF034C5}"/>
              </a:ext>
            </a:extLst>
          </p:cNvPr>
          <p:cNvCxnSpPr>
            <a:cxnSpLocks/>
          </p:cNvCxnSpPr>
          <p:nvPr/>
        </p:nvCxnSpPr>
        <p:spPr>
          <a:xfrm>
            <a:off x="1713117" y="675291"/>
            <a:ext cx="0" cy="144000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D04EBBA4-C202-490C-BA5A-B936A0D14589}"/>
              </a:ext>
            </a:extLst>
          </p:cNvPr>
          <p:cNvCxnSpPr>
            <a:cxnSpLocks/>
          </p:cNvCxnSpPr>
          <p:nvPr/>
        </p:nvCxnSpPr>
        <p:spPr>
          <a:xfrm>
            <a:off x="2719628" y="675291"/>
            <a:ext cx="0" cy="144000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37" name="図 36">
            <a:extLst>
              <a:ext uri="{FF2B5EF4-FFF2-40B4-BE49-F238E27FC236}">
                <a16:creationId xmlns:a16="http://schemas.microsoft.com/office/drawing/2014/main" id="{9D8302DE-603E-4D13-9D19-976A73B993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1711" y="3806708"/>
            <a:ext cx="1440000" cy="1440000"/>
          </a:xfrm>
          <a:prstGeom prst="rect">
            <a:avLst/>
          </a:prstGeom>
          <a:ln w="28575">
            <a:solidFill>
              <a:schemeClr val="bg1">
                <a:lumMod val="50000"/>
              </a:schemeClr>
            </a:solidFill>
          </a:ln>
        </p:spPr>
      </p:pic>
      <p:pic>
        <p:nvPicPr>
          <p:cNvPr id="38" name="図 37">
            <a:extLst>
              <a:ext uri="{FF2B5EF4-FFF2-40B4-BE49-F238E27FC236}">
                <a16:creationId xmlns:a16="http://schemas.microsoft.com/office/drawing/2014/main" id="{182008F8-C9CD-4632-8D0E-0478A7DD26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3639" y="2241000"/>
            <a:ext cx="1440000" cy="1440000"/>
          </a:xfrm>
          <a:prstGeom prst="rect">
            <a:avLst/>
          </a:prstGeom>
          <a:ln w="28575">
            <a:solidFill>
              <a:schemeClr val="bg1">
                <a:lumMod val="50000"/>
              </a:schemeClr>
            </a:solidFill>
          </a:ln>
        </p:spPr>
      </p:pic>
      <p:pic>
        <p:nvPicPr>
          <p:cNvPr id="39" name="図 38">
            <a:extLst>
              <a:ext uri="{FF2B5EF4-FFF2-40B4-BE49-F238E27FC236}">
                <a16:creationId xmlns:a16="http://schemas.microsoft.com/office/drawing/2014/main" id="{5CB721B0-A92D-41D8-99C8-F6E4138A22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2989" y="675292"/>
            <a:ext cx="1440000" cy="1440000"/>
          </a:xfrm>
          <a:prstGeom prst="rect">
            <a:avLst/>
          </a:prstGeom>
          <a:ln w="28575">
            <a:solidFill>
              <a:schemeClr val="bg1">
                <a:lumMod val="50000"/>
              </a:schemeClr>
            </a:solidFill>
          </a:ln>
        </p:spPr>
      </p:pic>
      <p:pic>
        <p:nvPicPr>
          <p:cNvPr id="40" name="図 39">
            <a:extLst>
              <a:ext uri="{FF2B5EF4-FFF2-40B4-BE49-F238E27FC236}">
                <a16:creationId xmlns:a16="http://schemas.microsoft.com/office/drawing/2014/main" id="{D142248B-B3FC-4D1F-AE90-0917FFF314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9539" y="5372416"/>
            <a:ext cx="1440000" cy="1440000"/>
          </a:xfrm>
          <a:prstGeom prst="rect">
            <a:avLst/>
          </a:prstGeom>
          <a:ln w="28575">
            <a:solidFill>
              <a:schemeClr val="bg1">
                <a:lumMod val="50000"/>
              </a:schemeClr>
            </a:solidFill>
          </a:ln>
        </p:spPr>
      </p:pic>
      <p:cxnSp>
        <p:nvCxnSpPr>
          <p:cNvPr id="41" name="直線コネクタ 40">
            <a:extLst>
              <a:ext uri="{FF2B5EF4-FFF2-40B4-BE49-F238E27FC236}">
                <a16:creationId xmlns:a16="http://schemas.microsoft.com/office/drawing/2014/main" id="{7A642357-A17E-4B04-9ECD-DBD15725F7CC}"/>
              </a:ext>
            </a:extLst>
          </p:cNvPr>
          <p:cNvCxnSpPr>
            <a:cxnSpLocks/>
          </p:cNvCxnSpPr>
          <p:nvPr/>
        </p:nvCxnSpPr>
        <p:spPr>
          <a:xfrm>
            <a:off x="5296351" y="5372416"/>
            <a:ext cx="0" cy="144000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EEECEC0C-DF20-4AC7-93CA-49709D85CB95}"/>
              </a:ext>
            </a:extLst>
          </p:cNvPr>
          <p:cNvCxnSpPr>
            <a:cxnSpLocks/>
          </p:cNvCxnSpPr>
          <p:nvPr/>
        </p:nvCxnSpPr>
        <p:spPr>
          <a:xfrm>
            <a:off x="6302862" y="5372416"/>
            <a:ext cx="0" cy="144000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52F0357C-37AA-45C3-99D3-F38198F09E36}"/>
              </a:ext>
            </a:extLst>
          </p:cNvPr>
          <p:cNvCxnSpPr>
            <a:cxnSpLocks/>
          </p:cNvCxnSpPr>
          <p:nvPr/>
        </p:nvCxnSpPr>
        <p:spPr>
          <a:xfrm>
            <a:off x="5300681" y="3806708"/>
            <a:ext cx="0" cy="144000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508BF86C-0627-412E-8808-2AC94D9A3BC5}"/>
              </a:ext>
            </a:extLst>
          </p:cNvPr>
          <p:cNvCxnSpPr>
            <a:cxnSpLocks/>
          </p:cNvCxnSpPr>
          <p:nvPr/>
        </p:nvCxnSpPr>
        <p:spPr>
          <a:xfrm>
            <a:off x="6307192" y="3806708"/>
            <a:ext cx="0" cy="144000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7BCBBC1B-3E04-4CD8-BBFF-35A298A17BD9}"/>
              </a:ext>
            </a:extLst>
          </p:cNvPr>
          <p:cNvCxnSpPr>
            <a:cxnSpLocks/>
          </p:cNvCxnSpPr>
          <p:nvPr/>
        </p:nvCxnSpPr>
        <p:spPr>
          <a:xfrm>
            <a:off x="5303189" y="2241000"/>
            <a:ext cx="0" cy="144000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8FFE0D81-BBC6-441D-B3AE-088ED82A99D0}"/>
              </a:ext>
            </a:extLst>
          </p:cNvPr>
          <p:cNvCxnSpPr>
            <a:cxnSpLocks/>
          </p:cNvCxnSpPr>
          <p:nvPr/>
        </p:nvCxnSpPr>
        <p:spPr>
          <a:xfrm>
            <a:off x="6309700" y="2241000"/>
            <a:ext cx="0" cy="144000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B5998543-CAE9-4E32-A5FF-F75FF31E1D6B}"/>
              </a:ext>
            </a:extLst>
          </p:cNvPr>
          <p:cNvCxnSpPr>
            <a:cxnSpLocks/>
          </p:cNvCxnSpPr>
          <p:nvPr/>
        </p:nvCxnSpPr>
        <p:spPr>
          <a:xfrm>
            <a:off x="5302988" y="675291"/>
            <a:ext cx="0" cy="144000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EAB9A475-77E6-4269-9647-F63E947D8F22}"/>
              </a:ext>
            </a:extLst>
          </p:cNvPr>
          <p:cNvCxnSpPr>
            <a:cxnSpLocks/>
          </p:cNvCxnSpPr>
          <p:nvPr/>
        </p:nvCxnSpPr>
        <p:spPr>
          <a:xfrm>
            <a:off x="6309499" y="675291"/>
            <a:ext cx="0" cy="144000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9" name="矢印: 右 48">
            <a:extLst>
              <a:ext uri="{FF2B5EF4-FFF2-40B4-BE49-F238E27FC236}">
                <a16:creationId xmlns:a16="http://schemas.microsoft.com/office/drawing/2014/main" id="{39DA4D3A-9C28-4018-BC00-141BB2DCA12C}"/>
              </a:ext>
            </a:extLst>
          </p:cNvPr>
          <p:cNvSpPr/>
          <p:nvPr/>
        </p:nvSpPr>
        <p:spPr>
          <a:xfrm>
            <a:off x="3753951" y="3306718"/>
            <a:ext cx="346724" cy="9195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58D91B97-2CBC-4B90-8DEC-E4BB70492904}"/>
              </a:ext>
            </a:extLst>
          </p:cNvPr>
          <p:cNvSpPr txBox="1"/>
          <p:nvPr/>
        </p:nvSpPr>
        <p:spPr>
          <a:xfrm>
            <a:off x="3123053" y="2968164"/>
            <a:ext cx="1639672" cy="338554"/>
          </a:xfrm>
          <a:prstGeom prst="rect">
            <a:avLst/>
          </a:prstGeom>
          <a:noFill/>
        </p:spPr>
        <p:txBody>
          <a:bodyPr wrap="square" rtlCol="0">
            <a:spAutoFit/>
          </a:bodyPr>
          <a:lstStyle/>
          <a:p>
            <a:r>
              <a:rPr kumimoji="1" lang="en-US" altLang="ja-JP" sz="1600" b="1" dirty="0"/>
              <a:t>LED</a:t>
            </a:r>
            <a:r>
              <a:rPr kumimoji="1" lang="ja-JP" altLang="en-US" sz="1600" b="1" dirty="0"/>
              <a:t>位置を補正</a:t>
            </a:r>
          </a:p>
        </p:txBody>
      </p:sp>
      <p:sp>
        <p:nvSpPr>
          <p:cNvPr id="51" name="テキスト ボックス 50">
            <a:extLst>
              <a:ext uri="{FF2B5EF4-FFF2-40B4-BE49-F238E27FC236}">
                <a16:creationId xmlns:a16="http://schemas.microsoft.com/office/drawing/2014/main" id="{B7EF89ED-0A7F-4D9F-9F9D-6B24BE62811F}"/>
              </a:ext>
            </a:extLst>
          </p:cNvPr>
          <p:cNvSpPr txBox="1"/>
          <p:nvPr/>
        </p:nvSpPr>
        <p:spPr>
          <a:xfrm>
            <a:off x="6722811" y="4497891"/>
            <a:ext cx="2314314" cy="707886"/>
          </a:xfrm>
          <a:prstGeom prst="rect">
            <a:avLst/>
          </a:prstGeom>
          <a:noFill/>
          <a:ln w="19050">
            <a:solidFill>
              <a:schemeClr val="accent1"/>
            </a:solidFill>
          </a:ln>
        </p:spPr>
        <p:txBody>
          <a:bodyPr wrap="square" rtlCol="0">
            <a:spAutoFit/>
          </a:bodyPr>
          <a:lstStyle/>
          <a:p>
            <a:r>
              <a:rPr kumimoji="1" lang="ja-JP" altLang="en-US" sz="2000" b="1" dirty="0"/>
              <a:t>捕捉を行う画像の</a:t>
            </a:r>
            <a:endParaRPr kumimoji="1" lang="en-US" altLang="ja-JP" sz="2000" b="1" dirty="0"/>
          </a:p>
          <a:p>
            <a:r>
              <a:rPr kumimoji="1" lang="en-US" altLang="ja-JP" sz="2000" b="1" dirty="0"/>
              <a:t>LED</a:t>
            </a:r>
            <a:r>
              <a:rPr kumimoji="1" lang="ja-JP" altLang="en-US" sz="2000" b="1" dirty="0"/>
              <a:t>位置に揃える</a:t>
            </a:r>
          </a:p>
        </p:txBody>
      </p:sp>
    </p:spTree>
    <p:extLst>
      <p:ext uri="{BB962C8B-B14F-4D97-AF65-F5344CB8AC3E}">
        <p14:creationId xmlns:p14="http://schemas.microsoft.com/office/powerpoint/2010/main" val="378324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10"/>
                                        <p:tgtEl>
                                          <p:spTgt spid="31"/>
                                        </p:tgtEl>
                                      </p:cBhvr>
                                    </p:animEffect>
                                  </p:childTnLst>
                                </p:cTn>
                              </p:par>
                              <p:par>
                                <p:cTn id="11" presetID="10"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10"/>
                                        <p:tgtEl>
                                          <p:spTgt spid="32"/>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1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10"/>
                                        <p:tgtEl>
                                          <p:spTgt spid="33"/>
                                        </p:tgtEl>
                                      </p:cBhvr>
                                    </p:animEffect>
                                  </p:childTnLst>
                                </p:cTn>
                              </p:par>
                              <p:par>
                                <p:cTn id="20" presetID="10" presetClass="entr" presetSubtype="0"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10"/>
                                        <p:tgtEl>
                                          <p:spTgt spid="34"/>
                                        </p:tgtEl>
                                      </p:cBhvr>
                                    </p:animEffect>
                                  </p:childTnLst>
                                </p:cTn>
                              </p:par>
                              <p:par>
                                <p:cTn id="23" presetID="10"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10"/>
                                        <p:tgtEl>
                                          <p:spTgt spid="35"/>
                                        </p:tgtEl>
                                      </p:cBhvr>
                                    </p:animEffect>
                                  </p:childTnLst>
                                </p:cTn>
                              </p:par>
                              <p:par>
                                <p:cTn id="26" presetID="10" presetClass="entr" presetSubtype="0" fill="hold"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10"/>
                                        <p:tgtEl>
                                          <p:spTgt spid="3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10"/>
                                        <p:tgtEl>
                                          <p:spTgt spid="37"/>
                                        </p:tgtEl>
                                      </p:cBhvr>
                                    </p:animEffect>
                                  </p:childTnLst>
                                </p:cTn>
                              </p:par>
                              <p:par>
                                <p:cTn id="34" presetID="10" presetClass="entr" presetSubtype="0" fill="hold"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10"/>
                                        <p:tgtEl>
                                          <p:spTgt spid="38"/>
                                        </p:tgtEl>
                                      </p:cBhvr>
                                    </p:animEffect>
                                  </p:childTnLst>
                                </p:cTn>
                              </p:par>
                              <p:par>
                                <p:cTn id="37" presetID="10" presetClass="entr" presetSubtype="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10"/>
                                        <p:tgtEl>
                                          <p:spTgt spid="39"/>
                                        </p:tgtEl>
                                      </p:cBhvr>
                                    </p:animEffect>
                                  </p:childTnLst>
                                </p:cTn>
                              </p:par>
                              <p:par>
                                <p:cTn id="40" presetID="10" presetClass="entr" presetSubtype="0" fill="hold"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10"/>
                                        <p:tgtEl>
                                          <p:spTgt spid="40"/>
                                        </p:tgtEl>
                                      </p:cBhvr>
                                    </p:animEffect>
                                  </p:childTnLst>
                                </p:cTn>
                              </p:par>
                              <p:par>
                                <p:cTn id="43" presetID="10" presetClass="entr" presetSubtype="0"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10"/>
                                        <p:tgtEl>
                                          <p:spTgt spid="41"/>
                                        </p:tgtEl>
                                      </p:cBhvr>
                                    </p:animEffect>
                                  </p:childTnLst>
                                </p:cTn>
                              </p:par>
                              <p:par>
                                <p:cTn id="46" presetID="10" presetClass="entr" presetSubtype="0" fill="hold" nodeType="with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10"/>
                                        <p:tgtEl>
                                          <p:spTgt spid="42"/>
                                        </p:tgtEl>
                                      </p:cBhvr>
                                    </p:animEffect>
                                  </p:childTnLst>
                                </p:cTn>
                              </p:par>
                              <p:par>
                                <p:cTn id="49" presetID="10" presetClass="entr" presetSubtype="0" fill="hold" nodeType="with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fade">
                                      <p:cBhvr>
                                        <p:cTn id="51" dur="10"/>
                                        <p:tgtEl>
                                          <p:spTgt spid="43"/>
                                        </p:tgtEl>
                                      </p:cBhvr>
                                    </p:animEffect>
                                  </p:childTnLst>
                                </p:cTn>
                              </p:par>
                              <p:par>
                                <p:cTn id="52" presetID="10" presetClass="entr" presetSubtype="0" fill="hold" nodeType="with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fade">
                                      <p:cBhvr>
                                        <p:cTn id="54" dur="10"/>
                                        <p:tgtEl>
                                          <p:spTgt spid="44"/>
                                        </p:tgtEl>
                                      </p:cBhvr>
                                    </p:animEffect>
                                  </p:childTnLst>
                                </p:cTn>
                              </p:par>
                              <p:par>
                                <p:cTn id="55" presetID="10" presetClass="entr" presetSubtype="0" fill="hold" nodeType="with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10"/>
                                        <p:tgtEl>
                                          <p:spTgt spid="45"/>
                                        </p:tgtEl>
                                      </p:cBhvr>
                                    </p:animEffect>
                                  </p:childTnLst>
                                </p:cTn>
                              </p:par>
                              <p:par>
                                <p:cTn id="58" presetID="10" presetClass="entr" presetSubtype="0" fill="hold" nodeType="with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fade">
                                      <p:cBhvr>
                                        <p:cTn id="60" dur="10"/>
                                        <p:tgtEl>
                                          <p:spTgt spid="46"/>
                                        </p:tgtEl>
                                      </p:cBhvr>
                                    </p:animEffect>
                                  </p:childTnLst>
                                </p:cTn>
                              </p:par>
                              <p:par>
                                <p:cTn id="61" presetID="10" presetClass="entr" presetSubtype="0" fill="hold" nodeType="withEffect">
                                  <p:stCondLst>
                                    <p:cond delay="0"/>
                                  </p:stCondLst>
                                  <p:childTnLst>
                                    <p:set>
                                      <p:cBhvr>
                                        <p:cTn id="62" dur="1" fill="hold">
                                          <p:stCondLst>
                                            <p:cond delay="0"/>
                                          </p:stCondLst>
                                        </p:cTn>
                                        <p:tgtEl>
                                          <p:spTgt spid="47"/>
                                        </p:tgtEl>
                                        <p:attrNameLst>
                                          <p:attrName>style.visibility</p:attrName>
                                        </p:attrNameLst>
                                      </p:cBhvr>
                                      <p:to>
                                        <p:strVal val="visible"/>
                                      </p:to>
                                    </p:set>
                                    <p:animEffect transition="in" filter="fade">
                                      <p:cBhvr>
                                        <p:cTn id="63" dur="10"/>
                                        <p:tgtEl>
                                          <p:spTgt spid="47"/>
                                        </p:tgtEl>
                                      </p:cBhvr>
                                    </p:animEffect>
                                  </p:childTnLst>
                                </p:cTn>
                              </p:par>
                              <p:par>
                                <p:cTn id="64" presetID="10" presetClass="entr" presetSubtype="0" fill="hold" nodeType="withEffect">
                                  <p:stCondLst>
                                    <p:cond delay="0"/>
                                  </p:stCondLst>
                                  <p:childTnLst>
                                    <p:set>
                                      <p:cBhvr>
                                        <p:cTn id="65" dur="1" fill="hold">
                                          <p:stCondLst>
                                            <p:cond delay="0"/>
                                          </p:stCondLst>
                                        </p:cTn>
                                        <p:tgtEl>
                                          <p:spTgt spid="48"/>
                                        </p:tgtEl>
                                        <p:attrNameLst>
                                          <p:attrName>style.visibility</p:attrName>
                                        </p:attrNameLst>
                                      </p:cBhvr>
                                      <p:to>
                                        <p:strVal val="visible"/>
                                      </p:to>
                                    </p:set>
                                    <p:animEffect transition="in" filter="fade">
                                      <p:cBhvr>
                                        <p:cTn id="66" dur="10"/>
                                        <p:tgtEl>
                                          <p:spTgt spid="4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fade">
                                      <p:cBhvr>
                                        <p:cTn id="69" dur="10"/>
                                        <p:tgtEl>
                                          <p:spTgt spid="5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9"/>
                                        </p:tgtEl>
                                        <p:attrNameLst>
                                          <p:attrName>style.visibility</p:attrName>
                                        </p:attrNameLst>
                                      </p:cBhvr>
                                      <p:to>
                                        <p:strVal val="visible"/>
                                      </p:to>
                                    </p:set>
                                    <p:animEffect transition="in" filter="fade">
                                      <p:cBhvr>
                                        <p:cTn id="72" dur="10"/>
                                        <p:tgtEl>
                                          <p:spTgt spid="49"/>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0"/>
                                        </p:tgtEl>
                                        <p:attrNameLst>
                                          <p:attrName>style.visibility</p:attrName>
                                        </p:attrNameLst>
                                      </p:cBhvr>
                                      <p:to>
                                        <p:strVal val="visible"/>
                                      </p:to>
                                    </p:set>
                                    <p:animEffect transition="in" filter="fade">
                                      <p:cBhvr>
                                        <p:cTn id="75" dur="1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p:bldP spid="5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a:xfrm>
            <a:off x="254000" y="1"/>
            <a:ext cx="8261350" cy="681035"/>
          </a:xfrm>
        </p:spPr>
        <p:txBody>
          <a:bodyPr/>
          <a:lstStyle/>
          <a:p>
            <a:r>
              <a:rPr kumimoji="1" lang="ja-JP" altLang="en-US" dirty="0"/>
              <a:t>閾値による二値化を行い捕捉</a:t>
            </a:r>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pPr marL="0" indent="0">
              <a:buNone/>
            </a:pPr>
            <a:r>
              <a:rPr lang="ja-JP" altLang="en-US" dirty="0"/>
              <a:t>　　</a:t>
            </a:r>
            <a:r>
              <a:rPr lang="ja-JP" altLang="en-US" u="sng" dirty="0"/>
              <a:t>閾値検出</a:t>
            </a:r>
            <a:r>
              <a:rPr lang="en-US" altLang="ja-JP" dirty="0"/>
              <a:t>		 </a:t>
            </a:r>
            <a:r>
              <a:rPr lang="ja-JP" altLang="en-US" u="sng" dirty="0"/>
              <a:t>捕捉結果</a:t>
            </a:r>
            <a:r>
              <a:rPr lang="en-US" altLang="ja-JP" sz="2000" u="sng" dirty="0"/>
              <a:t>(</a:t>
            </a:r>
            <a:r>
              <a:rPr lang="ja-JP" altLang="en-US" sz="2000" u="sng" dirty="0"/>
              <a:t>失敗</a:t>
            </a:r>
            <a:r>
              <a:rPr lang="en-US" altLang="ja-JP" sz="2000" u="sng" dirty="0"/>
              <a:t>)</a:t>
            </a:r>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r>
              <a:rPr lang="ja-JP" altLang="en-US" dirty="0"/>
              <a:t>　　</a:t>
            </a:r>
            <a:r>
              <a:rPr lang="ja-JP" altLang="en-US" u="sng" dirty="0"/>
              <a:t>閾値検出</a:t>
            </a:r>
            <a:r>
              <a:rPr lang="en-US" altLang="ja-JP" dirty="0"/>
              <a:t>		 </a:t>
            </a:r>
            <a:r>
              <a:rPr lang="ja-JP" altLang="en-US" u="sng" dirty="0"/>
              <a:t>捕捉結果</a:t>
            </a:r>
            <a:r>
              <a:rPr lang="en-US" altLang="ja-JP" sz="2000" u="sng" dirty="0"/>
              <a:t>(</a:t>
            </a:r>
            <a:r>
              <a:rPr lang="ja-JP" altLang="en-US" sz="2000" u="sng" dirty="0"/>
              <a:t>成功</a:t>
            </a:r>
            <a:r>
              <a:rPr lang="en-US" altLang="ja-JP" sz="2000" u="sng" dirty="0"/>
              <a:t>)</a:t>
            </a:r>
          </a:p>
          <a:p>
            <a:pPr marL="0" indent="0">
              <a:buNone/>
            </a:pPr>
            <a:endParaRPr lang="en-US" altLang="ja-JP" u="sng" dirty="0"/>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24</a:t>
            </a:fld>
            <a:endParaRPr kumimoji="1" lang="ja-JP" altLang="en-US" dirty="0"/>
          </a:p>
        </p:txBody>
      </p:sp>
      <p:pic>
        <p:nvPicPr>
          <p:cNvPr id="8" name="図 7">
            <a:extLst>
              <a:ext uri="{FF2B5EF4-FFF2-40B4-BE49-F238E27FC236}">
                <a16:creationId xmlns:a16="http://schemas.microsoft.com/office/drawing/2014/main" id="{151BB43A-607B-4F54-B564-5BA978D94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3756" y="4016963"/>
            <a:ext cx="2160000" cy="2160000"/>
          </a:xfrm>
          <a:prstGeom prst="rect">
            <a:avLst/>
          </a:prstGeom>
        </p:spPr>
      </p:pic>
      <p:pic>
        <p:nvPicPr>
          <p:cNvPr id="20" name="図 19">
            <a:extLst>
              <a:ext uri="{FF2B5EF4-FFF2-40B4-BE49-F238E27FC236}">
                <a16:creationId xmlns:a16="http://schemas.microsoft.com/office/drawing/2014/main" id="{E8127629-0F8D-4872-8942-09801E29679D}"/>
              </a:ext>
            </a:extLst>
          </p:cNvPr>
          <p:cNvPicPr>
            <a:picLocks noChangeAspect="1"/>
          </p:cNvPicPr>
          <p:nvPr/>
        </p:nvPicPr>
        <p:blipFill rotWithShape="1">
          <a:blip r:embed="rId3">
            <a:extLst>
              <a:ext uri="{28A0092B-C50C-407E-A947-70E740481C1C}">
                <a14:useLocalDpi xmlns:a14="http://schemas.microsoft.com/office/drawing/2010/main" val="0"/>
              </a:ext>
            </a:extLst>
          </a:blip>
          <a:srcRect l="55489" t="6580" r="53" b="4198"/>
          <a:stretch/>
        </p:blipFill>
        <p:spPr>
          <a:xfrm>
            <a:off x="417550" y="4017046"/>
            <a:ext cx="2183166" cy="2160000"/>
          </a:xfrm>
          <a:prstGeom prst="rect">
            <a:avLst/>
          </a:prstGeom>
        </p:spPr>
      </p:pic>
      <p:pic>
        <p:nvPicPr>
          <p:cNvPr id="21" name="図 20">
            <a:extLst>
              <a:ext uri="{FF2B5EF4-FFF2-40B4-BE49-F238E27FC236}">
                <a16:creationId xmlns:a16="http://schemas.microsoft.com/office/drawing/2014/main" id="{A8C4A149-11CD-42F7-895D-157177F7FA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3756" y="1210028"/>
            <a:ext cx="2160000" cy="2160000"/>
          </a:xfrm>
          <a:prstGeom prst="rect">
            <a:avLst/>
          </a:prstGeom>
        </p:spPr>
      </p:pic>
      <p:pic>
        <p:nvPicPr>
          <p:cNvPr id="23" name="図 22">
            <a:extLst>
              <a:ext uri="{FF2B5EF4-FFF2-40B4-BE49-F238E27FC236}">
                <a16:creationId xmlns:a16="http://schemas.microsoft.com/office/drawing/2014/main" id="{946F759E-0809-4768-8106-D876F49013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716" y="1210028"/>
            <a:ext cx="2160000" cy="2160000"/>
          </a:xfrm>
          <a:prstGeom prst="rect">
            <a:avLst/>
          </a:prstGeom>
        </p:spPr>
      </p:pic>
      <p:sp>
        <p:nvSpPr>
          <p:cNvPr id="24" name="矢印: 右 23">
            <a:extLst>
              <a:ext uri="{FF2B5EF4-FFF2-40B4-BE49-F238E27FC236}">
                <a16:creationId xmlns:a16="http://schemas.microsoft.com/office/drawing/2014/main" id="{7FB49367-98E0-4F16-A446-9F8410AEE77F}"/>
              </a:ext>
            </a:extLst>
          </p:cNvPr>
          <p:cNvSpPr/>
          <p:nvPr/>
        </p:nvSpPr>
        <p:spPr>
          <a:xfrm>
            <a:off x="2907692" y="1952624"/>
            <a:ext cx="419100"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矢印: 右 25">
            <a:extLst>
              <a:ext uri="{FF2B5EF4-FFF2-40B4-BE49-F238E27FC236}">
                <a16:creationId xmlns:a16="http://schemas.microsoft.com/office/drawing/2014/main" id="{AF962B54-EE74-41E1-B95D-89EF38D7425C}"/>
              </a:ext>
            </a:extLst>
          </p:cNvPr>
          <p:cNvSpPr/>
          <p:nvPr/>
        </p:nvSpPr>
        <p:spPr>
          <a:xfrm>
            <a:off x="2990806" y="4801688"/>
            <a:ext cx="419100"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29E169F-2CB6-41A7-B678-BD8FE5E44F16}"/>
              </a:ext>
            </a:extLst>
          </p:cNvPr>
          <p:cNvSpPr/>
          <p:nvPr/>
        </p:nvSpPr>
        <p:spPr>
          <a:xfrm>
            <a:off x="4051509" y="2247899"/>
            <a:ext cx="1158240" cy="878681"/>
          </a:xfrm>
          <a:prstGeom prst="rect">
            <a:avLst/>
          </a:prstGeom>
          <a:noFill/>
          <a:ln w="222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021A46CF-C88C-4072-A1B9-EB21D8DF7600}"/>
              </a:ext>
            </a:extLst>
          </p:cNvPr>
          <p:cNvSpPr txBox="1"/>
          <p:nvPr/>
        </p:nvSpPr>
        <p:spPr>
          <a:xfrm>
            <a:off x="6025680" y="3309077"/>
            <a:ext cx="3003597" cy="707886"/>
          </a:xfrm>
          <a:prstGeom prst="rect">
            <a:avLst/>
          </a:prstGeom>
          <a:noFill/>
          <a:ln w="19050">
            <a:solidFill>
              <a:schemeClr val="accent1"/>
            </a:solidFill>
          </a:ln>
        </p:spPr>
        <p:txBody>
          <a:bodyPr wrap="square" rtlCol="0">
            <a:spAutoFit/>
          </a:bodyPr>
          <a:lstStyle/>
          <a:p>
            <a:r>
              <a:rPr kumimoji="1" lang="ja-JP" altLang="en-US" sz="2000" b="1" dirty="0"/>
              <a:t>閾値を超えたピクセルを</a:t>
            </a:r>
            <a:endParaRPr kumimoji="1" lang="en-US" altLang="ja-JP" sz="2000" b="1" dirty="0"/>
          </a:p>
          <a:p>
            <a:r>
              <a:rPr kumimoji="1" lang="ja-JP" altLang="en-US" sz="2000" b="1" dirty="0"/>
              <a:t>すべて含む矩形を出力</a:t>
            </a:r>
          </a:p>
        </p:txBody>
      </p:sp>
    </p:spTree>
    <p:extLst>
      <p:ext uri="{BB962C8B-B14F-4D97-AF65-F5344CB8AC3E}">
        <p14:creationId xmlns:p14="http://schemas.microsoft.com/office/powerpoint/2010/main" val="2628872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lang="ja-JP" altLang="en-US" dirty="0"/>
              <a:t>捕捉手法の改善</a:t>
            </a:r>
            <a:endParaRPr kumimoji="1" lang="ja-JP" altLang="en-US"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25</a:t>
            </a:fld>
            <a:endParaRPr kumimoji="1" lang="ja-JP" altLang="en-US" dirty="0"/>
          </a:p>
        </p:txBody>
      </p:sp>
      <p:sp>
        <p:nvSpPr>
          <p:cNvPr id="25" name="コンテンツ プレースホルダー 2">
            <a:extLst>
              <a:ext uri="{FF2B5EF4-FFF2-40B4-BE49-F238E27FC236}">
                <a16:creationId xmlns:a16="http://schemas.microsoft.com/office/drawing/2014/main" id="{3083FA29-6974-4683-B3AE-CAD698295D3A}"/>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平均する撮影画像で</a:t>
            </a:r>
            <a:r>
              <a:rPr lang="en-US" altLang="ja-JP" dirty="0"/>
              <a:t>LED</a:t>
            </a:r>
            <a:r>
              <a:rPr lang="ja-JP" altLang="en-US" dirty="0"/>
              <a:t>位置が重なるよう位置を補正する</a:t>
            </a:r>
          </a:p>
          <a:p>
            <a:pPr lvl="1"/>
            <a:r>
              <a:rPr lang="ja-JP" altLang="en-US" dirty="0"/>
              <a:t>今までの捕捉は撮影画像順に行っていたため、　　　　　　　　　　それを逆順にして捕捉を行った</a:t>
            </a:r>
            <a:endParaRPr lang="en-US" altLang="ja-JP" dirty="0"/>
          </a:p>
          <a:p>
            <a:pPr lvl="1"/>
            <a:endParaRPr kumimoji="1" lang="en-US" altLang="ja-JP" dirty="0"/>
          </a:p>
          <a:p>
            <a:pPr lvl="1"/>
            <a:endParaRPr kumimoji="1" lang="en-US" altLang="ja-JP" dirty="0"/>
          </a:p>
          <a:p>
            <a:r>
              <a:rPr lang="ja-JP" altLang="en-US" dirty="0"/>
              <a:t>平均フレーム数を</a:t>
            </a:r>
            <a:r>
              <a:rPr lang="en-US" altLang="ja-JP" dirty="0"/>
              <a:t>4</a:t>
            </a:r>
            <a:r>
              <a:rPr lang="ja-JP" altLang="en-US" dirty="0"/>
              <a:t>枚とすると、</a:t>
            </a:r>
            <a:endParaRPr lang="en-US" altLang="ja-JP" dirty="0"/>
          </a:p>
          <a:p>
            <a:pPr lvl="1"/>
            <a:r>
              <a:rPr kumimoji="1" lang="ja-JP" altLang="en-US" dirty="0"/>
              <a:t>今まで：撮影順で</a:t>
            </a:r>
            <a:r>
              <a:rPr kumimoji="1" lang="en-US" altLang="ja-JP" dirty="0"/>
              <a:t>1~3</a:t>
            </a:r>
            <a:r>
              <a:rPr kumimoji="1" lang="ja-JP" altLang="en-US" dirty="0"/>
              <a:t>枚目を</a:t>
            </a:r>
            <a:r>
              <a:rPr lang="en-US" altLang="ja-JP" dirty="0"/>
              <a:t>4</a:t>
            </a:r>
            <a:r>
              <a:rPr kumimoji="1" lang="ja-JP" altLang="en-US" dirty="0"/>
              <a:t>枚目の捕捉に使う</a:t>
            </a:r>
            <a:endParaRPr kumimoji="1" lang="en-US" altLang="ja-JP" dirty="0"/>
          </a:p>
          <a:p>
            <a:pPr lvl="1"/>
            <a:endParaRPr lang="en-US" altLang="ja-JP" dirty="0"/>
          </a:p>
          <a:p>
            <a:pPr lvl="1"/>
            <a:r>
              <a:rPr kumimoji="1" lang="ja-JP" altLang="en-US" dirty="0"/>
              <a:t>今回：撮影順で</a:t>
            </a:r>
            <a:r>
              <a:rPr kumimoji="1" lang="en-US" altLang="ja-JP" dirty="0"/>
              <a:t>2~4</a:t>
            </a:r>
            <a:r>
              <a:rPr kumimoji="1" lang="ja-JP" altLang="en-US" dirty="0"/>
              <a:t>枚目を</a:t>
            </a:r>
            <a:r>
              <a:rPr kumimoji="1" lang="en-US" altLang="ja-JP" dirty="0"/>
              <a:t>1</a:t>
            </a:r>
            <a:r>
              <a:rPr kumimoji="1" lang="ja-JP" altLang="en-US" dirty="0"/>
              <a:t>枚目の捕捉に使う</a:t>
            </a:r>
            <a:endParaRPr kumimoji="1" lang="en-US" altLang="ja-JP" dirty="0"/>
          </a:p>
          <a:p>
            <a:pPr lvl="1"/>
            <a:endParaRPr lang="en-US" altLang="ja-JP" dirty="0"/>
          </a:p>
          <a:p>
            <a:pPr lvl="1"/>
            <a:endParaRPr lang="en-US" altLang="ja-JP" dirty="0"/>
          </a:p>
          <a:p>
            <a:r>
              <a:rPr lang="ja-JP" altLang="en-US" dirty="0"/>
              <a:t>これにより、最初と最後を除いた　　　　　　　　　　　　　　全撮影画像の捕捉が可能になった</a:t>
            </a:r>
            <a:endParaRPr kumimoji="1" lang="en-US" altLang="ja-JP" dirty="0"/>
          </a:p>
          <a:p>
            <a:pPr lvl="1"/>
            <a:endParaRPr kumimoji="1" lang="en-US" altLang="ja-JP" dirty="0"/>
          </a:p>
        </p:txBody>
      </p:sp>
      <p:pic>
        <p:nvPicPr>
          <p:cNvPr id="6" name="図 5">
            <a:extLst>
              <a:ext uri="{FF2B5EF4-FFF2-40B4-BE49-F238E27FC236}">
                <a16:creationId xmlns:a16="http://schemas.microsoft.com/office/drawing/2014/main" id="{BAF760D2-7245-4EA4-9DDD-D45FA57D8D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5378" y="4086209"/>
            <a:ext cx="1135029" cy="1135029"/>
          </a:xfrm>
          <a:prstGeom prst="rect">
            <a:avLst/>
          </a:prstGeom>
          <a:ln w="28575">
            <a:solidFill>
              <a:schemeClr val="bg1">
                <a:lumMod val="50000"/>
              </a:schemeClr>
            </a:solidFill>
          </a:ln>
        </p:spPr>
      </p:pic>
      <p:pic>
        <p:nvPicPr>
          <p:cNvPr id="7" name="図 6">
            <a:extLst>
              <a:ext uri="{FF2B5EF4-FFF2-40B4-BE49-F238E27FC236}">
                <a16:creationId xmlns:a16="http://schemas.microsoft.com/office/drawing/2014/main" id="{1D9C7C4E-2D2C-4B76-9361-E47F6EB7CB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312" y="2852095"/>
            <a:ext cx="1135029" cy="1135029"/>
          </a:xfrm>
          <a:prstGeom prst="rect">
            <a:avLst/>
          </a:prstGeom>
          <a:ln w="28575">
            <a:solidFill>
              <a:schemeClr val="bg1">
                <a:lumMod val="50000"/>
              </a:schemeClr>
            </a:solidFill>
          </a:ln>
        </p:spPr>
      </p:pic>
      <p:pic>
        <p:nvPicPr>
          <p:cNvPr id="8" name="図 7">
            <a:extLst>
              <a:ext uri="{FF2B5EF4-FFF2-40B4-BE49-F238E27FC236}">
                <a16:creationId xmlns:a16="http://schemas.microsoft.com/office/drawing/2014/main" id="{EB25CA6F-18D6-4DCE-A081-F672977624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7214" y="1617982"/>
            <a:ext cx="1135029" cy="1135029"/>
          </a:xfrm>
          <a:prstGeom prst="rect">
            <a:avLst/>
          </a:prstGeom>
          <a:ln w="28575">
            <a:solidFill>
              <a:schemeClr val="bg1">
                <a:lumMod val="50000"/>
              </a:schemeClr>
            </a:solidFill>
          </a:ln>
        </p:spPr>
      </p:pic>
      <p:pic>
        <p:nvPicPr>
          <p:cNvPr id="9" name="図 8">
            <a:extLst>
              <a:ext uri="{FF2B5EF4-FFF2-40B4-BE49-F238E27FC236}">
                <a16:creationId xmlns:a16="http://schemas.microsoft.com/office/drawing/2014/main" id="{96872214-E7EF-443B-A620-7C75E19D84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92488" y="5320323"/>
            <a:ext cx="1135029" cy="1135029"/>
          </a:xfrm>
          <a:prstGeom prst="rect">
            <a:avLst/>
          </a:prstGeom>
          <a:ln w="28575">
            <a:solidFill>
              <a:schemeClr val="bg1">
                <a:lumMod val="50000"/>
              </a:schemeClr>
            </a:solidFill>
          </a:ln>
        </p:spPr>
      </p:pic>
      <p:cxnSp>
        <p:nvCxnSpPr>
          <p:cNvPr id="10" name="直線コネクタ 9">
            <a:extLst>
              <a:ext uri="{FF2B5EF4-FFF2-40B4-BE49-F238E27FC236}">
                <a16:creationId xmlns:a16="http://schemas.microsoft.com/office/drawing/2014/main" id="{2E89F5F2-EE15-4328-BABA-B543D9352D21}"/>
              </a:ext>
            </a:extLst>
          </p:cNvPr>
          <p:cNvCxnSpPr>
            <a:cxnSpLocks/>
          </p:cNvCxnSpPr>
          <p:nvPr/>
        </p:nvCxnSpPr>
        <p:spPr>
          <a:xfrm>
            <a:off x="7737268" y="5320323"/>
            <a:ext cx="0" cy="113502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E8BCA9BF-473D-494A-A25F-9A07874CB8AA}"/>
              </a:ext>
            </a:extLst>
          </p:cNvPr>
          <p:cNvCxnSpPr>
            <a:cxnSpLocks/>
          </p:cNvCxnSpPr>
          <p:nvPr/>
        </p:nvCxnSpPr>
        <p:spPr>
          <a:xfrm>
            <a:off x="8530614" y="5320323"/>
            <a:ext cx="0" cy="113502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2A882A57-988D-4154-A929-4D6214475684}"/>
              </a:ext>
            </a:extLst>
          </p:cNvPr>
          <p:cNvCxnSpPr>
            <a:cxnSpLocks/>
          </p:cNvCxnSpPr>
          <p:nvPr/>
        </p:nvCxnSpPr>
        <p:spPr>
          <a:xfrm>
            <a:off x="7740681" y="4086209"/>
            <a:ext cx="0" cy="113502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0D9E0F4C-CE28-4F72-A32F-DC556E35F939}"/>
              </a:ext>
            </a:extLst>
          </p:cNvPr>
          <p:cNvCxnSpPr>
            <a:cxnSpLocks/>
          </p:cNvCxnSpPr>
          <p:nvPr/>
        </p:nvCxnSpPr>
        <p:spPr>
          <a:xfrm>
            <a:off x="8534027" y="4086209"/>
            <a:ext cx="0" cy="113502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423AD68F-E394-4FE0-A562-0DCB1573DCB1}"/>
              </a:ext>
            </a:extLst>
          </p:cNvPr>
          <p:cNvCxnSpPr>
            <a:cxnSpLocks/>
          </p:cNvCxnSpPr>
          <p:nvPr/>
        </p:nvCxnSpPr>
        <p:spPr>
          <a:xfrm>
            <a:off x="7742657" y="2852095"/>
            <a:ext cx="0" cy="113502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066C4245-AD6C-432E-9DE2-BB690C40A15F}"/>
              </a:ext>
            </a:extLst>
          </p:cNvPr>
          <p:cNvCxnSpPr>
            <a:cxnSpLocks/>
          </p:cNvCxnSpPr>
          <p:nvPr/>
        </p:nvCxnSpPr>
        <p:spPr>
          <a:xfrm>
            <a:off x="8536004" y="2852095"/>
            <a:ext cx="0" cy="113502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A511E9FF-BDCA-493D-9C52-96CA5D5A67D8}"/>
              </a:ext>
            </a:extLst>
          </p:cNvPr>
          <p:cNvCxnSpPr>
            <a:cxnSpLocks/>
          </p:cNvCxnSpPr>
          <p:nvPr/>
        </p:nvCxnSpPr>
        <p:spPr>
          <a:xfrm>
            <a:off x="7742499" y="1617981"/>
            <a:ext cx="0" cy="113502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CEF08B64-ED5F-4542-BC5E-433EAC568439}"/>
              </a:ext>
            </a:extLst>
          </p:cNvPr>
          <p:cNvCxnSpPr>
            <a:cxnSpLocks/>
          </p:cNvCxnSpPr>
          <p:nvPr/>
        </p:nvCxnSpPr>
        <p:spPr>
          <a:xfrm>
            <a:off x="8535845" y="1617981"/>
            <a:ext cx="0" cy="113502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9783E5D5-589E-428B-983A-8F1D96E876F7}"/>
              </a:ext>
            </a:extLst>
          </p:cNvPr>
          <p:cNvSpPr txBox="1"/>
          <p:nvPr/>
        </p:nvSpPr>
        <p:spPr>
          <a:xfrm>
            <a:off x="6494836" y="3188776"/>
            <a:ext cx="928121" cy="461665"/>
          </a:xfrm>
          <a:prstGeom prst="rect">
            <a:avLst/>
          </a:prstGeom>
          <a:noFill/>
        </p:spPr>
        <p:txBody>
          <a:bodyPr wrap="square" rtlCol="0">
            <a:spAutoFit/>
          </a:bodyPr>
          <a:lstStyle/>
          <a:p>
            <a:r>
              <a:rPr kumimoji="1" lang="en-US" altLang="ja-JP" sz="2400" dirty="0"/>
              <a:t>t=n-2</a:t>
            </a:r>
            <a:endParaRPr kumimoji="1" lang="ja-JP" altLang="en-US" sz="2400" dirty="0"/>
          </a:p>
        </p:txBody>
      </p:sp>
      <p:sp>
        <p:nvSpPr>
          <p:cNvPr id="20" name="テキスト ボックス 19">
            <a:extLst>
              <a:ext uri="{FF2B5EF4-FFF2-40B4-BE49-F238E27FC236}">
                <a16:creationId xmlns:a16="http://schemas.microsoft.com/office/drawing/2014/main" id="{2E7BDAFF-C914-4A38-8036-D4AEECC4DCE3}"/>
              </a:ext>
            </a:extLst>
          </p:cNvPr>
          <p:cNvSpPr txBox="1"/>
          <p:nvPr/>
        </p:nvSpPr>
        <p:spPr>
          <a:xfrm>
            <a:off x="6493537" y="4397710"/>
            <a:ext cx="928121" cy="461665"/>
          </a:xfrm>
          <a:prstGeom prst="rect">
            <a:avLst/>
          </a:prstGeom>
          <a:noFill/>
        </p:spPr>
        <p:txBody>
          <a:bodyPr wrap="square" rtlCol="0">
            <a:spAutoFit/>
          </a:bodyPr>
          <a:lstStyle/>
          <a:p>
            <a:r>
              <a:rPr kumimoji="1" lang="en-US" altLang="ja-JP" sz="2400" dirty="0"/>
              <a:t>t=n-1</a:t>
            </a:r>
            <a:endParaRPr kumimoji="1" lang="ja-JP" altLang="en-US" sz="2400" dirty="0"/>
          </a:p>
        </p:txBody>
      </p:sp>
      <p:sp>
        <p:nvSpPr>
          <p:cNvPr id="21" name="テキスト ボックス 20">
            <a:extLst>
              <a:ext uri="{FF2B5EF4-FFF2-40B4-BE49-F238E27FC236}">
                <a16:creationId xmlns:a16="http://schemas.microsoft.com/office/drawing/2014/main" id="{4AF33E7D-6C44-4960-BCD7-1930DAE640E7}"/>
              </a:ext>
            </a:extLst>
          </p:cNvPr>
          <p:cNvSpPr txBox="1"/>
          <p:nvPr/>
        </p:nvSpPr>
        <p:spPr>
          <a:xfrm>
            <a:off x="6493537" y="5626281"/>
            <a:ext cx="928121" cy="461665"/>
          </a:xfrm>
          <a:prstGeom prst="rect">
            <a:avLst/>
          </a:prstGeom>
          <a:noFill/>
        </p:spPr>
        <p:txBody>
          <a:bodyPr wrap="square" rtlCol="0">
            <a:spAutoFit/>
          </a:bodyPr>
          <a:lstStyle/>
          <a:p>
            <a:r>
              <a:rPr kumimoji="1" lang="en-US" altLang="ja-JP" sz="2400" dirty="0"/>
              <a:t>t=n</a:t>
            </a:r>
            <a:endParaRPr kumimoji="1" lang="ja-JP" altLang="en-US" sz="2400" dirty="0"/>
          </a:p>
        </p:txBody>
      </p:sp>
      <p:sp>
        <p:nvSpPr>
          <p:cNvPr id="22" name="テキスト ボックス 21">
            <a:extLst>
              <a:ext uri="{FF2B5EF4-FFF2-40B4-BE49-F238E27FC236}">
                <a16:creationId xmlns:a16="http://schemas.microsoft.com/office/drawing/2014/main" id="{20FC29A5-DBCB-4E21-8F18-1ADC95C0849B}"/>
              </a:ext>
            </a:extLst>
          </p:cNvPr>
          <p:cNvSpPr txBox="1"/>
          <p:nvPr/>
        </p:nvSpPr>
        <p:spPr>
          <a:xfrm>
            <a:off x="6493537" y="1960205"/>
            <a:ext cx="928121" cy="461665"/>
          </a:xfrm>
          <a:prstGeom prst="rect">
            <a:avLst/>
          </a:prstGeom>
          <a:noFill/>
        </p:spPr>
        <p:txBody>
          <a:bodyPr wrap="square" rtlCol="0">
            <a:spAutoFit/>
          </a:bodyPr>
          <a:lstStyle/>
          <a:p>
            <a:r>
              <a:rPr kumimoji="1" lang="en-US" altLang="ja-JP" sz="2400" dirty="0"/>
              <a:t>t=n-3</a:t>
            </a:r>
            <a:endParaRPr kumimoji="1" lang="ja-JP" altLang="en-US" sz="2400" dirty="0"/>
          </a:p>
        </p:txBody>
      </p:sp>
      <p:sp>
        <p:nvSpPr>
          <p:cNvPr id="5" name="正方形/長方形 4">
            <a:extLst>
              <a:ext uri="{FF2B5EF4-FFF2-40B4-BE49-F238E27FC236}">
                <a16:creationId xmlns:a16="http://schemas.microsoft.com/office/drawing/2014/main" id="{2F53F4FF-58E9-4DD3-8C4C-4A560D908147}"/>
              </a:ext>
            </a:extLst>
          </p:cNvPr>
          <p:cNvSpPr/>
          <p:nvPr/>
        </p:nvSpPr>
        <p:spPr>
          <a:xfrm>
            <a:off x="7628078" y="5257837"/>
            <a:ext cx="1260000" cy="126000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AD3E48C7-3C9D-43D9-B58B-167908A67FED}"/>
              </a:ext>
            </a:extLst>
          </p:cNvPr>
          <p:cNvSpPr/>
          <p:nvPr/>
        </p:nvSpPr>
        <p:spPr>
          <a:xfrm>
            <a:off x="7364728" y="1555142"/>
            <a:ext cx="1260000" cy="126000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128162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lang="ja-JP" altLang="en-US" dirty="0"/>
              <a:t>捕捉手法改善結果</a:t>
            </a:r>
            <a:endParaRPr kumimoji="1" lang="ja-JP" altLang="en-US"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26</a:t>
            </a:fld>
            <a:endParaRPr kumimoji="1" lang="ja-JP" altLang="en-US" dirty="0"/>
          </a:p>
        </p:txBody>
      </p:sp>
      <p:sp>
        <p:nvSpPr>
          <p:cNvPr id="25" name="コンテンツ プレースホルダー 2">
            <a:extLst>
              <a:ext uri="{FF2B5EF4-FFF2-40B4-BE49-F238E27FC236}">
                <a16:creationId xmlns:a16="http://schemas.microsoft.com/office/drawing/2014/main" id="{3083FA29-6974-4683-B3AE-CAD698295D3A}"/>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kumimoji="1" lang="ja-JP" altLang="en-US" dirty="0"/>
              <a:t>最初と最後を除いた全撮影画像で捕捉を行い、　　　　　　　誤りなく送信機を捕捉することができた</a:t>
            </a:r>
            <a:endParaRPr kumimoji="1" lang="en-US" altLang="ja-JP" dirty="0"/>
          </a:p>
          <a:p>
            <a:endParaRPr lang="en-US" altLang="ja-JP" dirty="0"/>
          </a:p>
          <a:p>
            <a:r>
              <a:rPr kumimoji="1" lang="ja-JP" altLang="en-US" dirty="0"/>
              <a:t>捕捉した画像から復調を行い、エラーフリーを達成した</a:t>
            </a:r>
            <a:endParaRPr kumimoji="1" lang="en-US" altLang="ja-JP" dirty="0"/>
          </a:p>
          <a:p>
            <a:endParaRPr lang="en-US" altLang="ja-JP" dirty="0"/>
          </a:p>
          <a:p>
            <a:r>
              <a:rPr kumimoji="1" lang="ja-JP" altLang="en-US" dirty="0"/>
              <a:t>今回の実験では</a:t>
            </a:r>
            <a:r>
              <a:rPr kumimoji="1" lang="en-US" altLang="ja-JP" dirty="0"/>
              <a:t>32</a:t>
            </a:r>
            <a:r>
              <a:rPr kumimoji="1" lang="ja-JP" altLang="en-US" dirty="0"/>
              <a:t>フレームの信号を繰り返し送信しており、最大で</a:t>
            </a:r>
            <a:r>
              <a:rPr kumimoji="1" lang="en-US" altLang="ja-JP" dirty="0"/>
              <a:t>251[bit/frame]×32[frame]=8032[bit]</a:t>
            </a:r>
            <a:r>
              <a:rPr lang="ja-JP" altLang="en-US" dirty="0"/>
              <a:t>の通信を達成</a:t>
            </a:r>
            <a:endParaRPr lang="en-US" altLang="ja-JP" dirty="0"/>
          </a:p>
          <a:p>
            <a:endParaRPr kumimoji="1" lang="en-US" altLang="ja-JP" dirty="0"/>
          </a:p>
          <a:p>
            <a:r>
              <a:rPr lang="ja-JP" altLang="en-US" dirty="0"/>
              <a:t>撮影時間は </a:t>
            </a:r>
            <a:r>
              <a:rPr lang="en-US" altLang="ja-JP" dirty="0"/>
              <a:t>80[frame] / 2000[frame/sec] = 0.04[sec]</a:t>
            </a:r>
            <a:endParaRPr kumimoji="1" lang="en-US" altLang="ja-JP" dirty="0"/>
          </a:p>
        </p:txBody>
      </p:sp>
    </p:spTree>
    <p:extLst>
      <p:ext uri="{BB962C8B-B14F-4D97-AF65-F5344CB8AC3E}">
        <p14:creationId xmlns:p14="http://schemas.microsoft.com/office/powerpoint/2010/main" val="11022746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コンテンツ プレースホルダー 2">
            <a:extLst>
              <a:ext uri="{FF2B5EF4-FFF2-40B4-BE49-F238E27FC236}">
                <a16:creationId xmlns:a16="http://schemas.microsoft.com/office/drawing/2014/main" id="{3083FA29-6974-4683-B3AE-CAD698295D3A}"/>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kumimoji="1" lang="ja-JP" altLang="en-US" dirty="0"/>
              <a:t>送信機に</a:t>
            </a:r>
            <a:r>
              <a:rPr kumimoji="1" lang="en-US" altLang="ja-JP" dirty="0"/>
              <a:t>LED</a:t>
            </a:r>
            <a:r>
              <a:rPr kumimoji="1" lang="ja-JP" altLang="en-US" dirty="0"/>
              <a:t>アレイ，受信機に高速度カメラを用いた</a:t>
            </a:r>
            <a:endParaRPr lang="en-US" altLang="ja-JP" dirty="0"/>
          </a:p>
          <a:p>
            <a:r>
              <a:rPr kumimoji="1" lang="ja-JP" altLang="en-US" dirty="0"/>
              <a:t>送信データは</a:t>
            </a:r>
            <a:r>
              <a:rPr kumimoji="1" lang="en-US" altLang="ja-JP" dirty="0"/>
              <a:t>OOK</a:t>
            </a:r>
            <a:r>
              <a:rPr lang="ja-JP" altLang="en-US" dirty="0"/>
              <a:t>変調を行った</a:t>
            </a:r>
            <a:endParaRPr lang="en-US" altLang="ja-JP" dirty="0"/>
          </a:p>
          <a:p>
            <a:r>
              <a:rPr kumimoji="1" lang="ja-JP" altLang="en-US" dirty="0"/>
              <a:t>送信機</a:t>
            </a:r>
            <a:r>
              <a:rPr kumimoji="1" lang="en-US" altLang="ja-JP" dirty="0"/>
              <a:t>LED</a:t>
            </a:r>
            <a:r>
              <a:rPr kumimoji="1" lang="ja-JP" altLang="en-US" dirty="0"/>
              <a:t>アレイは以下の</a:t>
            </a:r>
            <a:r>
              <a:rPr kumimoji="1" lang="en-US" altLang="ja-JP" dirty="0"/>
              <a:t>2</a:t>
            </a:r>
            <a:r>
              <a:rPr kumimoji="1" lang="ja-JP" altLang="en-US" dirty="0"/>
              <a:t>パターンで分割し点灯させた</a:t>
            </a:r>
            <a:endParaRPr kumimoji="1" lang="en-US" altLang="ja-JP" dirty="0"/>
          </a:p>
          <a:p>
            <a:pPr lvl="1"/>
            <a:r>
              <a:rPr lang="en-US" altLang="ja-JP" dirty="0"/>
              <a:t>LED2x2</a:t>
            </a:r>
            <a:r>
              <a:rPr lang="ja-JP" altLang="en-US" dirty="0"/>
              <a:t>個を</a:t>
            </a:r>
            <a:r>
              <a:rPr lang="en-US" altLang="ja-JP" dirty="0"/>
              <a:t>1</a:t>
            </a:r>
            <a:r>
              <a:rPr lang="ja-JP" altLang="en-US" dirty="0"/>
              <a:t>ブロックとした</a:t>
            </a:r>
            <a:r>
              <a:rPr lang="en-US" altLang="ja-JP" dirty="0"/>
              <a:t>64bit</a:t>
            </a:r>
            <a:r>
              <a:rPr lang="ja-JP" altLang="en-US" dirty="0"/>
              <a:t>アレイ</a:t>
            </a:r>
            <a:endParaRPr lang="en-US" altLang="ja-JP" dirty="0"/>
          </a:p>
          <a:p>
            <a:pPr marL="457200" lvl="1" indent="0">
              <a:buNone/>
            </a:pPr>
            <a:r>
              <a:rPr lang="ja-JP" altLang="en-US" dirty="0"/>
              <a:t>（データ量は少ないが，</a:t>
            </a:r>
            <a:r>
              <a:rPr lang="en-US" altLang="ja-JP" dirty="0"/>
              <a:t>LED</a:t>
            </a:r>
            <a:r>
              <a:rPr lang="ja-JP" altLang="en-US" dirty="0"/>
              <a:t>の捕捉が容易）</a:t>
            </a:r>
            <a:endParaRPr lang="en-US" altLang="ja-JP" dirty="0"/>
          </a:p>
          <a:p>
            <a:pPr lvl="1"/>
            <a:r>
              <a:rPr kumimoji="1" lang="en-US" altLang="ja-JP" dirty="0"/>
              <a:t>LED1</a:t>
            </a:r>
            <a:r>
              <a:rPr kumimoji="1" lang="ja-JP" altLang="en-US" dirty="0"/>
              <a:t>個を別々とした</a:t>
            </a:r>
            <a:r>
              <a:rPr kumimoji="1" lang="en-US" altLang="ja-JP" dirty="0"/>
              <a:t>256bit</a:t>
            </a:r>
            <a:r>
              <a:rPr kumimoji="1" lang="ja-JP" altLang="en-US" dirty="0"/>
              <a:t>アレイ</a:t>
            </a:r>
            <a:endParaRPr kumimoji="1" lang="en-US" altLang="ja-JP" dirty="0"/>
          </a:p>
          <a:p>
            <a:pPr marL="457200" lvl="1" indent="0">
              <a:buNone/>
            </a:pPr>
            <a:r>
              <a:rPr lang="ja-JP" altLang="en-US" dirty="0"/>
              <a:t>（</a:t>
            </a:r>
            <a:r>
              <a:rPr kumimoji="1" lang="ja-JP" altLang="en-US" dirty="0"/>
              <a:t>データ量は多いが，</a:t>
            </a:r>
            <a:r>
              <a:rPr lang="en-US" altLang="ja-JP" dirty="0"/>
              <a:t> LED</a:t>
            </a:r>
            <a:r>
              <a:rPr lang="ja-JP" altLang="en-US" dirty="0"/>
              <a:t>の捕捉が難）</a:t>
            </a:r>
            <a:endParaRPr kumimoji="1" lang="en-US" altLang="ja-JP" dirty="0"/>
          </a:p>
          <a:p>
            <a:pPr lvl="1"/>
            <a:endParaRPr kumimoji="1" lang="en-US" altLang="ja-JP" dirty="0"/>
          </a:p>
        </p:txBody>
      </p:sp>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kumimoji="1" lang="ja-JP" altLang="en-US" dirty="0"/>
              <a:t>実験内容</a:t>
            </a:r>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27</a:t>
            </a:fld>
            <a:endParaRPr kumimoji="1" lang="ja-JP" altLang="en-US" dirty="0"/>
          </a:p>
        </p:txBody>
      </p:sp>
      <p:graphicFrame>
        <p:nvGraphicFramePr>
          <p:cNvPr id="5" name="表 5">
            <a:extLst>
              <a:ext uri="{FF2B5EF4-FFF2-40B4-BE49-F238E27FC236}">
                <a16:creationId xmlns:a16="http://schemas.microsoft.com/office/drawing/2014/main" id="{C952A953-219B-4567-B29A-C92C5CA20B1C}"/>
              </a:ext>
            </a:extLst>
          </p:cNvPr>
          <p:cNvGraphicFramePr>
            <a:graphicFrameLocks noGrp="1"/>
          </p:cNvGraphicFramePr>
          <p:nvPr/>
        </p:nvGraphicFramePr>
        <p:xfrm>
          <a:off x="6024390" y="4154570"/>
          <a:ext cx="2724244" cy="2463810"/>
        </p:xfrm>
        <a:graphic>
          <a:graphicData uri="http://schemas.openxmlformats.org/drawingml/2006/table">
            <a:tbl>
              <a:tblPr firstRow="1" bandRow="1">
                <a:tableStyleId>{5940675A-B579-460E-94D1-54222C63F5DA}</a:tableStyleId>
              </a:tblPr>
              <a:tblGrid>
                <a:gridCol w="1362122">
                  <a:extLst>
                    <a:ext uri="{9D8B030D-6E8A-4147-A177-3AD203B41FA5}">
                      <a16:colId xmlns:a16="http://schemas.microsoft.com/office/drawing/2014/main" val="432297810"/>
                    </a:ext>
                  </a:extLst>
                </a:gridCol>
                <a:gridCol w="1362122">
                  <a:extLst>
                    <a:ext uri="{9D8B030D-6E8A-4147-A177-3AD203B41FA5}">
                      <a16:colId xmlns:a16="http://schemas.microsoft.com/office/drawing/2014/main" val="1756635863"/>
                    </a:ext>
                  </a:extLst>
                </a:gridCol>
              </a:tblGrid>
              <a:tr h="308430">
                <a:tc>
                  <a:txBody>
                    <a:bodyPr/>
                    <a:lstStyle/>
                    <a:p>
                      <a:pPr algn="ctr"/>
                      <a:r>
                        <a:rPr kumimoji="1" lang="ja-JP" altLang="en-US" sz="1400" b="1" dirty="0"/>
                        <a:t>受信機</a:t>
                      </a:r>
                      <a:endParaRPr kumimoji="1" lang="en-US" altLang="ja-JP" sz="1400" b="1" dirty="0"/>
                    </a:p>
                  </a:txBody>
                  <a:tcPr/>
                </a:tc>
                <a:tc>
                  <a:txBody>
                    <a:bodyPr/>
                    <a:lstStyle/>
                    <a:p>
                      <a:pPr algn="ctr"/>
                      <a:r>
                        <a:rPr kumimoji="1" lang="ja-JP" altLang="en-US" sz="1400" b="1" dirty="0"/>
                        <a:t>高速度カメラ</a:t>
                      </a:r>
                      <a:endParaRPr kumimoji="1" lang="en-US" altLang="ja-JP" sz="1400" b="1" dirty="0"/>
                    </a:p>
                  </a:txBody>
                  <a:tcPr/>
                </a:tc>
                <a:extLst>
                  <a:ext uri="{0D108BD9-81ED-4DB2-BD59-A6C34878D82A}">
                    <a16:rowId xmlns:a16="http://schemas.microsoft.com/office/drawing/2014/main" val="1632386925"/>
                  </a:ext>
                </a:extLst>
              </a:tr>
              <a:tr h="308430">
                <a:tc>
                  <a:txBody>
                    <a:bodyPr/>
                    <a:lstStyle/>
                    <a:p>
                      <a:pPr algn="ctr"/>
                      <a:r>
                        <a:rPr kumimoji="1" lang="ja-JP" altLang="en-US" sz="1400" b="1" dirty="0"/>
                        <a:t>送信機</a:t>
                      </a:r>
                      <a:endParaRPr kumimoji="1" lang="en-US" altLang="ja-JP" sz="1400" b="1" dirty="0"/>
                    </a:p>
                  </a:txBody>
                  <a:tcPr/>
                </a:tc>
                <a:tc>
                  <a:txBody>
                    <a:bodyPr/>
                    <a:lstStyle/>
                    <a:p>
                      <a:pPr algn="ctr"/>
                      <a:r>
                        <a:rPr kumimoji="1" lang="en-US" altLang="ja-JP" sz="1400" b="1" dirty="0"/>
                        <a:t>LED</a:t>
                      </a:r>
                      <a:r>
                        <a:rPr kumimoji="1" lang="ja-JP" altLang="en-US" sz="1400" b="1" dirty="0"/>
                        <a:t>アレイ</a:t>
                      </a:r>
                      <a:endParaRPr kumimoji="1" lang="en-US" altLang="ja-JP" sz="1400" b="1" dirty="0"/>
                    </a:p>
                  </a:txBody>
                  <a:tcPr/>
                </a:tc>
                <a:extLst>
                  <a:ext uri="{0D108BD9-81ED-4DB2-BD59-A6C34878D82A}">
                    <a16:rowId xmlns:a16="http://schemas.microsoft.com/office/drawing/2014/main" val="3346374874"/>
                  </a:ext>
                </a:extLst>
              </a:tr>
              <a:tr h="308430">
                <a:tc>
                  <a:txBody>
                    <a:bodyPr/>
                    <a:lstStyle/>
                    <a:p>
                      <a:pPr algn="ctr"/>
                      <a:r>
                        <a:rPr kumimoji="1" lang="en-US" altLang="ja-JP" sz="1400" b="1" dirty="0"/>
                        <a:t>F</a:t>
                      </a:r>
                      <a:r>
                        <a:rPr kumimoji="1" lang="ja-JP" altLang="en-US" sz="1400" b="1" dirty="0"/>
                        <a:t>値</a:t>
                      </a:r>
                      <a:endParaRPr kumimoji="1" lang="en-US" altLang="ja-JP" sz="1400" b="1" dirty="0"/>
                    </a:p>
                  </a:txBody>
                  <a:tcPr/>
                </a:tc>
                <a:tc>
                  <a:txBody>
                    <a:bodyPr/>
                    <a:lstStyle/>
                    <a:p>
                      <a:pPr algn="ctr"/>
                      <a:r>
                        <a:rPr kumimoji="1" lang="en-US" altLang="ja-JP" sz="1400" b="1" dirty="0"/>
                        <a:t>16</a:t>
                      </a:r>
                    </a:p>
                  </a:txBody>
                  <a:tcPr/>
                </a:tc>
                <a:extLst>
                  <a:ext uri="{0D108BD9-81ED-4DB2-BD59-A6C34878D82A}">
                    <a16:rowId xmlns:a16="http://schemas.microsoft.com/office/drawing/2014/main" val="113809042"/>
                  </a:ext>
                </a:extLst>
              </a:tr>
              <a:tr h="308430">
                <a:tc>
                  <a:txBody>
                    <a:bodyPr/>
                    <a:lstStyle/>
                    <a:p>
                      <a:pPr algn="ctr"/>
                      <a:r>
                        <a:rPr kumimoji="1" lang="en-US" altLang="ja-JP" sz="1400" b="1" dirty="0"/>
                        <a:t>LED</a:t>
                      </a:r>
                      <a:r>
                        <a:rPr kumimoji="1" lang="ja-JP" altLang="en-US" sz="1400" b="1" dirty="0"/>
                        <a:t>表示速度</a:t>
                      </a:r>
                    </a:p>
                  </a:txBody>
                  <a:tcPr/>
                </a:tc>
                <a:tc>
                  <a:txBody>
                    <a:bodyPr/>
                    <a:lstStyle/>
                    <a:p>
                      <a:pPr algn="ctr"/>
                      <a:r>
                        <a:rPr kumimoji="1" lang="en-US" altLang="ja-JP" sz="1400" b="1" dirty="0">
                          <a:solidFill>
                            <a:schemeClr val="tx1"/>
                          </a:solidFill>
                        </a:rPr>
                        <a:t>1000Hz</a:t>
                      </a:r>
                      <a:endParaRPr kumimoji="1" lang="ja-JP" altLang="en-US" sz="1400" b="1" dirty="0">
                        <a:solidFill>
                          <a:schemeClr val="tx1"/>
                        </a:solidFill>
                      </a:endParaRPr>
                    </a:p>
                  </a:txBody>
                  <a:tcPr/>
                </a:tc>
                <a:extLst>
                  <a:ext uri="{0D108BD9-81ED-4DB2-BD59-A6C34878D82A}">
                    <a16:rowId xmlns:a16="http://schemas.microsoft.com/office/drawing/2014/main" val="3531874267"/>
                  </a:ext>
                </a:extLst>
              </a:tr>
              <a:tr h="308430">
                <a:tc>
                  <a:txBody>
                    <a:bodyPr/>
                    <a:lstStyle/>
                    <a:p>
                      <a:pPr algn="ctr"/>
                      <a:r>
                        <a:rPr kumimoji="1" lang="ja-JP" altLang="en-US" sz="1400" b="1" dirty="0"/>
                        <a:t>撮影速度</a:t>
                      </a:r>
                    </a:p>
                  </a:txBody>
                  <a:tcPr/>
                </a:tc>
                <a:tc>
                  <a:txBody>
                    <a:bodyPr/>
                    <a:lstStyle/>
                    <a:p>
                      <a:pPr algn="ctr"/>
                      <a:r>
                        <a:rPr kumimoji="1" lang="en-US" altLang="ja-JP" sz="1400" b="1" dirty="0">
                          <a:solidFill>
                            <a:schemeClr val="tx1"/>
                          </a:solidFill>
                        </a:rPr>
                        <a:t>2000fps</a:t>
                      </a:r>
                      <a:endParaRPr kumimoji="1" lang="ja-JP" altLang="en-US" sz="1400" b="1" dirty="0">
                        <a:solidFill>
                          <a:schemeClr val="tx1"/>
                        </a:solidFill>
                      </a:endParaRPr>
                    </a:p>
                  </a:txBody>
                  <a:tcPr/>
                </a:tc>
                <a:extLst>
                  <a:ext uri="{0D108BD9-81ED-4DB2-BD59-A6C34878D82A}">
                    <a16:rowId xmlns:a16="http://schemas.microsoft.com/office/drawing/2014/main" val="2629730710"/>
                  </a:ext>
                </a:extLst>
              </a:tr>
              <a:tr h="308430">
                <a:tc>
                  <a:txBody>
                    <a:bodyPr/>
                    <a:lstStyle/>
                    <a:p>
                      <a:pPr algn="ctr"/>
                      <a:r>
                        <a:rPr kumimoji="1" lang="ja-JP" altLang="en-US" sz="1400" b="1" dirty="0"/>
                        <a:t>受信解像度</a:t>
                      </a:r>
                    </a:p>
                  </a:txBody>
                  <a:tcPr/>
                </a:tc>
                <a:tc>
                  <a:txBody>
                    <a:bodyPr/>
                    <a:lstStyle/>
                    <a:p>
                      <a:pPr algn="ctr"/>
                      <a:r>
                        <a:rPr kumimoji="1" lang="en-US" altLang="ja-JP" sz="1400" b="1" dirty="0">
                          <a:solidFill>
                            <a:schemeClr val="tx1"/>
                          </a:solidFill>
                        </a:rPr>
                        <a:t>512×512</a:t>
                      </a:r>
                      <a:endParaRPr kumimoji="1" lang="ja-JP" altLang="en-US" sz="1400" b="1" dirty="0">
                        <a:solidFill>
                          <a:schemeClr val="tx1"/>
                        </a:solidFill>
                      </a:endParaRPr>
                    </a:p>
                  </a:txBody>
                  <a:tcPr/>
                </a:tc>
                <a:extLst>
                  <a:ext uri="{0D108BD9-81ED-4DB2-BD59-A6C34878D82A}">
                    <a16:rowId xmlns:a16="http://schemas.microsoft.com/office/drawing/2014/main" val="1408354219"/>
                  </a:ext>
                </a:extLst>
              </a:tr>
              <a:tr h="3084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dirty="0"/>
                        <a:t>撮影距離</a:t>
                      </a:r>
                    </a:p>
                  </a:txBody>
                  <a:tcPr/>
                </a:tc>
                <a:tc>
                  <a:txBody>
                    <a:bodyPr/>
                    <a:lstStyle/>
                    <a:p>
                      <a:pPr algn="ctr"/>
                      <a:r>
                        <a:rPr kumimoji="1" lang="en-US" altLang="ja-JP" sz="1400" b="1" dirty="0">
                          <a:solidFill>
                            <a:schemeClr val="tx1"/>
                          </a:solidFill>
                        </a:rPr>
                        <a:t>5m</a:t>
                      </a:r>
                      <a:endParaRPr kumimoji="1" lang="ja-JP" altLang="en-US" sz="1400" b="1" dirty="0">
                        <a:solidFill>
                          <a:schemeClr val="tx1"/>
                        </a:solidFill>
                      </a:endParaRPr>
                    </a:p>
                  </a:txBody>
                  <a:tcPr/>
                </a:tc>
                <a:extLst>
                  <a:ext uri="{0D108BD9-81ED-4DB2-BD59-A6C34878D82A}">
                    <a16:rowId xmlns:a16="http://schemas.microsoft.com/office/drawing/2014/main" val="4056546529"/>
                  </a:ext>
                </a:extLst>
              </a:tr>
              <a:tr h="2142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dirty="0"/>
                        <a:t>車両速度</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tx1"/>
                          </a:solidFill>
                        </a:rPr>
                        <a:t>25km/h</a:t>
                      </a:r>
                      <a:endParaRPr kumimoji="1" lang="ja-JP" altLang="en-US" sz="1400" b="1" dirty="0">
                        <a:solidFill>
                          <a:schemeClr val="tx1"/>
                        </a:solidFill>
                      </a:endParaRPr>
                    </a:p>
                  </a:txBody>
                  <a:tcPr/>
                </a:tc>
                <a:extLst>
                  <a:ext uri="{0D108BD9-81ED-4DB2-BD59-A6C34878D82A}">
                    <a16:rowId xmlns:a16="http://schemas.microsoft.com/office/drawing/2014/main" val="1868574623"/>
                  </a:ext>
                </a:extLst>
              </a:tr>
            </a:tbl>
          </a:graphicData>
        </a:graphic>
      </p:graphicFrame>
      <p:sp>
        <p:nvSpPr>
          <p:cNvPr id="13" name="テキスト ボックス 12">
            <a:extLst>
              <a:ext uri="{FF2B5EF4-FFF2-40B4-BE49-F238E27FC236}">
                <a16:creationId xmlns:a16="http://schemas.microsoft.com/office/drawing/2014/main" id="{2FD47F6C-858A-40F4-8EBA-9E7288845025}"/>
              </a:ext>
            </a:extLst>
          </p:cNvPr>
          <p:cNvSpPr txBox="1"/>
          <p:nvPr/>
        </p:nvSpPr>
        <p:spPr>
          <a:xfrm>
            <a:off x="6061206" y="3879575"/>
            <a:ext cx="2650612" cy="307777"/>
          </a:xfrm>
          <a:prstGeom prst="rect">
            <a:avLst/>
          </a:prstGeom>
          <a:noFill/>
        </p:spPr>
        <p:txBody>
          <a:bodyPr wrap="square" rtlCol="0">
            <a:spAutoFit/>
          </a:bodyPr>
          <a:lstStyle/>
          <a:p>
            <a:pPr algn="ctr"/>
            <a:r>
              <a:rPr kumimoji="1" lang="ja-JP" altLang="en-US" sz="1400" b="1" dirty="0"/>
              <a:t>実験諸元</a:t>
            </a:r>
          </a:p>
        </p:txBody>
      </p:sp>
      <p:grpSp>
        <p:nvGrpSpPr>
          <p:cNvPr id="45" name="グループ化 44">
            <a:extLst>
              <a:ext uri="{FF2B5EF4-FFF2-40B4-BE49-F238E27FC236}">
                <a16:creationId xmlns:a16="http://schemas.microsoft.com/office/drawing/2014/main" id="{E3640B6F-F2BE-44BD-A079-8D9FC7C65F01}"/>
              </a:ext>
            </a:extLst>
          </p:cNvPr>
          <p:cNvGrpSpPr>
            <a:grpSpLocks noChangeAspect="1"/>
          </p:cNvGrpSpPr>
          <p:nvPr/>
        </p:nvGrpSpPr>
        <p:grpSpPr>
          <a:xfrm>
            <a:off x="5999504" y="2152487"/>
            <a:ext cx="2774016" cy="1840066"/>
            <a:chOff x="5781954" y="2414933"/>
            <a:chExt cx="2158493" cy="1431776"/>
          </a:xfrm>
        </p:grpSpPr>
        <p:pic>
          <p:nvPicPr>
            <p:cNvPr id="37" name="図 36">
              <a:extLst>
                <a:ext uri="{FF2B5EF4-FFF2-40B4-BE49-F238E27FC236}">
                  <a16:creationId xmlns:a16="http://schemas.microsoft.com/office/drawing/2014/main" id="{5579C57C-AB3D-4EFF-ADA2-4FA90DBEB8F5}"/>
                </a:ext>
              </a:extLst>
            </p:cNvPr>
            <p:cNvPicPr>
              <a:picLocks noChangeAspect="1"/>
            </p:cNvPicPr>
            <p:nvPr/>
          </p:nvPicPr>
          <p:blipFill rotWithShape="1">
            <a:blip r:embed="rId2">
              <a:extLst>
                <a:ext uri="{28A0092B-C50C-407E-A947-70E740481C1C}">
                  <a14:useLocalDpi xmlns:a14="http://schemas.microsoft.com/office/drawing/2010/main" val="0"/>
                </a:ext>
              </a:extLst>
            </a:blip>
            <a:srcRect l="8070" r="51125"/>
            <a:stretch/>
          </p:blipFill>
          <p:spPr>
            <a:xfrm rot="10800000">
              <a:off x="5781954" y="2893619"/>
              <a:ext cx="2158493" cy="878881"/>
            </a:xfrm>
            <a:prstGeom prst="rect">
              <a:avLst/>
            </a:prstGeom>
          </p:spPr>
        </p:pic>
        <p:pic>
          <p:nvPicPr>
            <p:cNvPr id="38" name="図 37">
              <a:extLst>
                <a:ext uri="{FF2B5EF4-FFF2-40B4-BE49-F238E27FC236}">
                  <a16:creationId xmlns:a16="http://schemas.microsoft.com/office/drawing/2014/main" id="{6B6616BD-1AA5-4EB9-93B9-ED882B0B6C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269309" y="3102193"/>
              <a:ext cx="767471" cy="744516"/>
            </a:xfrm>
            <a:prstGeom prst="rect">
              <a:avLst/>
            </a:prstGeom>
          </p:spPr>
        </p:pic>
        <p:pic>
          <p:nvPicPr>
            <p:cNvPr id="39" name="図 38">
              <a:extLst>
                <a:ext uri="{FF2B5EF4-FFF2-40B4-BE49-F238E27FC236}">
                  <a16:creationId xmlns:a16="http://schemas.microsoft.com/office/drawing/2014/main" id="{3103FEF1-6495-4D23-A315-F08CF6BB4376}"/>
                </a:ext>
              </a:extLst>
            </p:cNvPr>
            <p:cNvPicPr>
              <a:picLocks noChangeAspect="1"/>
            </p:cNvPicPr>
            <p:nvPr/>
          </p:nvPicPr>
          <p:blipFill rotWithShape="1">
            <a:blip r:embed="rId4">
              <a:extLst>
                <a:ext uri="{28A0092B-C50C-407E-A947-70E740481C1C}">
                  <a14:useLocalDpi xmlns:a14="http://schemas.microsoft.com/office/drawing/2010/main" val="0"/>
                </a:ext>
              </a:extLst>
            </a:blip>
            <a:srcRect b="28770"/>
            <a:stretch/>
          </p:blipFill>
          <p:spPr>
            <a:xfrm>
              <a:off x="6725365" y="2414933"/>
              <a:ext cx="310377" cy="313069"/>
            </a:xfrm>
            <a:prstGeom prst="rect">
              <a:avLst/>
            </a:prstGeom>
          </p:spPr>
        </p:pic>
        <p:cxnSp>
          <p:nvCxnSpPr>
            <p:cNvPr id="40" name="直線矢印コネクタ 39">
              <a:extLst>
                <a:ext uri="{FF2B5EF4-FFF2-40B4-BE49-F238E27FC236}">
                  <a16:creationId xmlns:a16="http://schemas.microsoft.com/office/drawing/2014/main" id="{59F395A8-2FD6-4698-95C0-6FCE4ACD0604}"/>
                </a:ext>
              </a:extLst>
            </p:cNvPr>
            <p:cNvCxnSpPr>
              <a:cxnSpLocks/>
            </p:cNvCxnSpPr>
            <p:nvPr/>
          </p:nvCxnSpPr>
          <p:spPr>
            <a:xfrm>
              <a:off x="7071533" y="3471074"/>
              <a:ext cx="726344" cy="0"/>
            </a:xfrm>
            <a:prstGeom prst="straightConnector1">
              <a:avLst/>
            </a:prstGeom>
            <a:ln w="38100">
              <a:solidFill>
                <a:schemeClr val="tx1"/>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41" name="フリーフォーム: 図形 40">
              <a:extLst>
                <a:ext uri="{FF2B5EF4-FFF2-40B4-BE49-F238E27FC236}">
                  <a16:creationId xmlns:a16="http://schemas.microsoft.com/office/drawing/2014/main" id="{954752ED-B977-4447-9F17-EE7B1EA609E3}"/>
                </a:ext>
              </a:extLst>
            </p:cNvPr>
            <p:cNvSpPr/>
            <p:nvPr/>
          </p:nvSpPr>
          <p:spPr>
            <a:xfrm rot="10800000">
              <a:off x="6567545" y="3126751"/>
              <a:ext cx="170998" cy="278761"/>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cxnSp>
          <p:nvCxnSpPr>
            <p:cNvPr id="42" name="直線矢印コネクタ 41">
              <a:extLst>
                <a:ext uri="{FF2B5EF4-FFF2-40B4-BE49-F238E27FC236}">
                  <a16:creationId xmlns:a16="http://schemas.microsoft.com/office/drawing/2014/main" id="{06B251E0-5B59-4C77-A1D4-BD5D3DA2906C}"/>
                </a:ext>
              </a:extLst>
            </p:cNvPr>
            <p:cNvCxnSpPr>
              <a:cxnSpLocks/>
            </p:cNvCxnSpPr>
            <p:nvPr/>
          </p:nvCxnSpPr>
          <p:spPr>
            <a:xfrm flipH="1">
              <a:off x="6642933" y="2718622"/>
              <a:ext cx="225973" cy="405058"/>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grpSp>
      <p:grpSp>
        <p:nvGrpSpPr>
          <p:cNvPr id="10" name="グループ化 9">
            <a:extLst>
              <a:ext uri="{FF2B5EF4-FFF2-40B4-BE49-F238E27FC236}">
                <a16:creationId xmlns:a16="http://schemas.microsoft.com/office/drawing/2014/main" id="{E375B335-CA68-4AE1-9F42-A5C5CEA11E27}"/>
              </a:ext>
            </a:extLst>
          </p:cNvPr>
          <p:cNvGrpSpPr>
            <a:grpSpLocks noChangeAspect="1"/>
          </p:cNvGrpSpPr>
          <p:nvPr/>
        </p:nvGrpSpPr>
        <p:grpSpPr>
          <a:xfrm>
            <a:off x="545169" y="4196224"/>
            <a:ext cx="2160000" cy="2131465"/>
            <a:chOff x="384050" y="3330565"/>
            <a:chExt cx="2520000" cy="2486709"/>
          </a:xfrm>
        </p:grpSpPr>
        <p:pic>
          <p:nvPicPr>
            <p:cNvPr id="8" name="図 7">
              <a:extLst>
                <a:ext uri="{FF2B5EF4-FFF2-40B4-BE49-F238E27FC236}">
                  <a16:creationId xmlns:a16="http://schemas.microsoft.com/office/drawing/2014/main" id="{CBB19266-4179-4AFC-912E-3B10A27EF407}"/>
                </a:ext>
              </a:extLst>
            </p:cNvPr>
            <p:cNvPicPr>
              <a:picLocks noChangeAspect="1"/>
            </p:cNvPicPr>
            <p:nvPr/>
          </p:nvPicPr>
          <p:blipFill rotWithShape="1">
            <a:blip r:embed="rId5">
              <a:extLst>
                <a:ext uri="{28A0092B-C50C-407E-A947-70E740481C1C}">
                  <a14:useLocalDpi xmlns:a14="http://schemas.microsoft.com/office/drawing/2010/main" val="0"/>
                </a:ext>
              </a:extLst>
            </a:blip>
            <a:srcRect l="17868" t="12225" r="11451" b="18028"/>
            <a:stretch/>
          </p:blipFill>
          <p:spPr>
            <a:xfrm>
              <a:off x="384050" y="3330565"/>
              <a:ext cx="2520000" cy="2486709"/>
            </a:xfrm>
            <a:prstGeom prst="rect">
              <a:avLst/>
            </a:prstGeom>
          </p:spPr>
        </p:pic>
        <p:sp>
          <p:nvSpPr>
            <p:cNvPr id="28" name="正方形/長方形 27">
              <a:extLst>
                <a:ext uri="{FF2B5EF4-FFF2-40B4-BE49-F238E27FC236}">
                  <a16:creationId xmlns:a16="http://schemas.microsoft.com/office/drawing/2014/main" id="{E977FC3D-55CB-49B0-8A39-215D2F672AC9}"/>
                </a:ext>
              </a:extLst>
            </p:cNvPr>
            <p:cNvSpPr/>
            <p:nvPr/>
          </p:nvSpPr>
          <p:spPr>
            <a:xfrm>
              <a:off x="2524259" y="3443864"/>
              <a:ext cx="241914" cy="243769"/>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D08D9806-7FAD-4079-AF9A-90F7010D3282}"/>
              </a:ext>
            </a:extLst>
          </p:cNvPr>
          <p:cNvGrpSpPr>
            <a:grpSpLocks noChangeAspect="1"/>
          </p:cNvGrpSpPr>
          <p:nvPr/>
        </p:nvGrpSpPr>
        <p:grpSpPr>
          <a:xfrm>
            <a:off x="3328671" y="4196224"/>
            <a:ext cx="2160000" cy="2127174"/>
            <a:chOff x="3157922" y="3330565"/>
            <a:chExt cx="2520000" cy="2481703"/>
          </a:xfrm>
        </p:grpSpPr>
        <p:pic>
          <p:nvPicPr>
            <p:cNvPr id="6" name="図 5">
              <a:extLst>
                <a:ext uri="{FF2B5EF4-FFF2-40B4-BE49-F238E27FC236}">
                  <a16:creationId xmlns:a16="http://schemas.microsoft.com/office/drawing/2014/main" id="{E5EFA48C-6817-4FAD-9023-A824170B7F88}"/>
                </a:ext>
              </a:extLst>
            </p:cNvPr>
            <p:cNvPicPr>
              <a:picLocks noChangeAspect="1"/>
            </p:cNvPicPr>
            <p:nvPr/>
          </p:nvPicPr>
          <p:blipFill rotWithShape="1">
            <a:blip r:embed="rId6">
              <a:extLst>
                <a:ext uri="{28A0092B-C50C-407E-A947-70E740481C1C}">
                  <a14:useLocalDpi xmlns:a14="http://schemas.microsoft.com/office/drawing/2010/main" val="0"/>
                </a:ext>
              </a:extLst>
            </a:blip>
            <a:srcRect l="17268" t="13623" r="12052" b="16771"/>
            <a:stretch/>
          </p:blipFill>
          <p:spPr>
            <a:xfrm>
              <a:off x="3157922" y="3330565"/>
              <a:ext cx="2520000" cy="2481703"/>
            </a:xfrm>
            <a:prstGeom prst="rect">
              <a:avLst/>
            </a:prstGeom>
          </p:spPr>
        </p:pic>
        <p:sp>
          <p:nvSpPr>
            <p:cNvPr id="29" name="正方形/長方形 28">
              <a:extLst>
                <a:ext uri="{FF2B5EF4-FFF2-40B4-BE49-F238E27FC236}">
                  <a16:creationId xmlns:a16="http://schemas.microsoft.com/office/drawing/2014/main" id="{1F4068BE-5EFF-433D-81DE-1DB758F6B9DB}"/>
                </a:ext>
              </a:extLst>
            </p:cNvPr>
            <p:cNvSpPr/>
            <p:nvPr/>
          </p:nvSpPr>
          <p:spPr>
            <a:xfrm>
              <a:off x="5370490" y="3405227"/>
              <a:ext cx="168566" cy="1462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3" name="テキスト ボックス 42">
            <a:extLst>
              <a:ext uri="{FF2B5EF4-FFF2-40B4-BE49-F238E27FC236}">
                <a16:creationId xmlns:a16="http://schemas.microsoft.com/office/drawing/2014/main" id="{3B7BF4BF-94CF-495E-A56C-82D5E4264B98}"/>
              </a:ext>
            </a:extLst>
          </p:cNvPr>
          <p:cNvSpPr txBox="1"/>
          <p:nvPr/>
        </p:nvSpPr>
        <p:spPr>
          <a:xfrm>
            <a:off x="2357552" y="3879334"/>
            <a:ext cx="568830" cy="369332"/>
          </a:xfrm>
          <a:prstGeom prst="rect">
            <a:avLst/>
          </a:prstGeom>
          <a:noFill/>
        </p:spPr>
        <p:txBody>
          <a:bodyPr wrap="square" rtlCol="0">
            <a:spAutoFit/>
          </a:bodyPr>
          <a:lstStyle/>
          <a:p>
            <a:pPr algn="ctr"/>
            <a:r>
              <a:rPr kumimoji="1" lang="en-US" altLang="ja-JP" b="1" dirty="0">
                <a:solidFill>
                  <a:schemeClr val="accent2"/>
                </a:solidFill>
              </a:rPr>
              <a:t>1bit</a:t>
            </a:r>
            <a:endParaRPr kumimoji="1" lang="ja-JP" altLang="en-US" b="1" dirty="0">
              <a:solidFill>
                <a:schemeClr val="accent2"/>
              </a:solidFill>
            </a:endParaRPr>
          </a:p>
        </p:txBody>
      </p:sp>
      <p:sp>
        <p:nvSpPr>
          <p:cNvPr id="44" name="テキスト ボックス 43">
            <a:extLst>
              <a:ext uri="{FF2B5EF4-FFF2-40B4-BE49-F238E27FC236}">
                <a16:creationId xmlns:a16="http://schemas.microsoft.com/office/drawing/2014/main" id="{4A667E35-A42E-4F5A-BE0A-9519D252E190}"/>
              </a:ext>
            </a:extLst>
          </p:cNvPr>
          <p:cNvSpPr txBox="1"/>
          <p:nvPr/>
        </p:nvSpPr>
        <p:spPr>
          <a:xfrm>
            <a:off x="5180060" y="3879334"/>
            <a:ext cx="568830" cy="369332"/>
          </a:xfrm>
          <a:prstGeom prst="rect">
            <a:avLst/>
          </a:prstGeom>
          <a:noFill/>
        </p:spPr>
        <p:txBody>
          <a:bodyPr wrap="square" rtlCol="0">
            <a:spAutoFit/>
          </a:bodyPr>
          <a:lstStyle/>
          <a:p>
            <a:pPr algn="ctr"/>
            <a:r>
              <a:rPr kumimoji="1" lang="en-US" altLang="ja-JP" b="1" dirty="0">
                <a:solidFill>
                  <a:schemeClr val="accent2"/>
                </a:solidFill>
              </a:rPr>
              <a:t>1bit</a:t>
            </a:r>
            <a:endParaRPr kumimoji="1" lang="ja-JP" altLang="en-US" b="1" dirty="0">
              <a:solidFill>
                <a:schemeClr val="accent2"/>
              </a:solidFill>
            </a:endParaRPr>
          </a:p>
        </p:txBody>
      </p:sp>
      <p:sp>
        <p:nvSpPr>
          <p:cNvPr id="20" name="テキスト ボックス 19">
            <a:extLst>
              <a:ext uri="{FF2B5EF4-FFF2-40B4-BE49-F238E27FC236}">
                <a16:creationId xmlns:a16="http://schemas.microsoft.com/office/drawing/2014/main" id="{A9AAED79-D5F5-42B4-81A8-68EA1D9EDCA3}"/>
              </a:ext>
            </a:extLst>
          </p:cNvPr>
          <p:cNvSpPr txBox="1"/>
          <p:nvPr/>
        </p:nvSpPr>
        <p:spPr>
          <a:xfrm>
            <a:off x="891055" y="3806930"/>
            <a:ext cx="1494320" cy="400110"/>
          </a:xfrm>
          <a:prstGeom prst="rect">
            <a:avLst/>
          </a:prstGeom>
          <a:noFill/>
          <a:ln>
            <a:solidFill>
              <a:schemeClr val="tx1"/>
            </a:solidFill>
          </a:ln>
        </p:spPr>
        <p:txBody>
          <a:bodyPr wrap="none" rtlCol="0">
            <a:spAutoFit/>
          </a:bodyPr>
          <a:lstStyle/>
          <a:p>
            <a:r>
              <a:rPr kumimoji="1" lang="en-US" altLang="ja-JP" sz="2000" dirty="0"/>
              <a:t>64bit</a:t>
            </a:r>
            <a:r>
              <a:rPr kumimoji="1" lang="ja-JP" altLang="en-US" sz="2000" dirty="0"/>
              <a:t>アレイ</a:t>
            </a:r>
          </a:p>
        </p:txBody>
      </p:sp>
      <p:sp>
        <p:nvSpPr>
          <p:cNvPr id="21" name="テキスト ボックス 20">
            <a:extLst>
              <a:ext uri="{FF2B5EF4-FFF2-40B4-BE49-F238E27FC236}">
                <a16:creationId xmlns:a16="http://schemas.microsoft.com/office/drawing/2014/main" id="{8C93E675-181E-4AD3-B2D7-567338CB4D17}"/>
              </a:ext>
            </a:extLst>
          </p:cNvPr>
          <p:cNvSpPr txBox="1"/>
          <p:nvPr/>
        </p:nvSpPr>
        <p:spPr>
          <a:xfrm>
            <a:off x="3596338" y="3800405"/>
            <a:ext cx="1641111" cy="400110"/>
          </a:xfrm>
          <a:prstGeom prst="rect">
            <a:avLst/>
          </a:prstGeom>
          <a:noFill/>
          <a:ln>
            <a:solidFill>
              <a:schemeClr val="tx1"/>
            </a:solidFill>
          </a:ln>
        </p:spPr>
        <p:txBody>
          <a:bodyPr wrap="square" rtlCol="0">
            <a:spAutoFit/>
          </a:bodyPr>
          <a:lstStyle/>
          <a:p>
            <a:r>
              <a:rPr kumimoji="1" lang="en-US" altLang="ja-JP" sz="2000" dirty="0"/>
              <a:t>256bit</a:t>
            </a:r>
            <a:r>
              <a:rPr kumimoji="1" lang="ja-JP" altLang="en-US" sz="2000" dirty="0"/>
              <a:t>アレイ</a:t>
            </a:r>
          </a:p>
        </p:txBody>
      </p:sp>
    </p:spTree>
    <p:extLst>
      <p:ext uri="{BB962C8B-B14F-4D97-AF65-F5344CB8AC3E}">
        <p14:creationId xmlns:p14="http://schemas.microsoft.com/office/powerpoint/2010/main" val="8407537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kumimoji="1" lang="ja-JP" altLang="en-US" dirty="0"/>
              <a:t>実験風景</a:t>
            </a:r>
          </a:p>
        </p:txBody>
      </p:sp>
      <p:pic>
        <p:nvPicPr>
          <p:cNvPr id="6" name="実験風景 (2)">
            <a:hlinkClick r:id="" action="ppaction://media"/>
            <a:extLst>
              <a:ext uri="{FF2B5EF4-FFF2-40B4-BE49-F238E27FC236}">
                <a16:creationId xmlns:a16="http://schemas.microsoft.com/office/drawing/2014/main" id="{1ED0FE7D-EE0B-4E61-9B1E-5BEB2D571487}"/>
              </a:ext>
            </a:extLst>
          </p:cNvPr>
          <p:cNvPicPr>
            <a:picLocks noGrp="1" noChangeAspect="1"/>
          </p:cNvPicPr>
          <p:nvPr>
            <p:ph idx="1"/>
            <a:videoFile r:link="rId1"/>
            <p:extLst>
              <p:ext uri="{DAA4B4D4-6D71-4841-9C94-3DE7FCFB9230}">
                <p14:media xmlns:p14="http://schemas.microsoft.com/office/powerpoint/2010/main" r:embed="rId2">
                  <p14:trim st="3615" end="5472.3333"/>
                </p14:media>
              </p:ext>
            </p:extLst>
          </p:nvPr>
        </p:nvPicPr>
        <p:blipFill>
          <a:blip r:embed="rId4"/>
          <a:stretch>
            <a:fillRect/>
          </a:stretch>
        </p:blipFill>
        <p:spPr>
          <a:xfrm>
            <a:off x="258792" y="2851388"/>
            <a:ext cx="6381707" cy="3590150"/>
          </a:xfrm>
          <a:ln w="12700">
            <a:solidFill>
              <a:schemeClr val="tx1"/>
            </a:solidFill>
            <a:prstDash val="solid"/>
          </a:ln>
        </p:spPr>
      </p:pic>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28</a:t>
            </a:fld>
            <a:endParaRPr kumimoji="1" lang="ja-JP" altLang="en-US" dirty="0"/>
          </a:p>
        </p:txBody>
      </p:sp>
      <p:pic>
        <p:nvPicPr>
          <p:cNvPr id="8" name="図 7">
            <a:extLst>
              <a:ext uri="{FF2B5EF4-FFF2-40B4-BE49-F238E27FC236}">
                <a16:creationId xmlns:a16="http://schemas.microsoft.com/office/drawing/2014/main" id="{A1E98DBE-B10C-48BE-9910-DBFC365FC18D}"/>
              </a:ext>
            </a:extLst>
          </p:cNvPr>
          <p:cNvPicPr>
            <a:picLocks noChangeAspect="1"/>
          </p:cNvPicPr>
          <p:nvPr/>
        </p:nvPicPr>
        <p:blipFill rotWithShape="1">
          <a:blip r:embed="rId5">
            <a:extLst>
              <a:ext uri="{28A0092B-C50C-407E-A947-70E740481C1C}">
                <a14:useLocalDpi xmlns:a14="http://schemas.microsoft.com/office/drawing/2010/main" val="0"/>
              </a:ext>
            </a:extLst>
          </a:blip>
          <a:srcRect t="21481"/>
          <a:stretch/>
        </p:blipFill>
        <p:spPr>
          <a:xfrm>
            <a:off x="5600442" y="813038"/>
            <a:ext cx="3428226" cy="2019300"/>
          </a:xfrm>
          <a:prstGeom prst="rect">
            <a:avLst/>
          </a:prstGeom>
          <a:ln>
            <a:solidFill>
              <a:schemeClr val="tx1"/>
            </a:solidFill>
          </a:ln>
        </p:spPr>
      </p:pic>
      <p:sp>
        <p:nvSpPr>
          <p:cNvPr id="29" name="正方形/長方形 28">
            <a:extLst>
              <a:ext uri="{FF2B5EF4-FFF2-40B4-BE49-F238E27FC236}">
                <a16:creationId xmlns:a16="http://schemas.microsoft.com/office/drawing/2014/main" id="{BA16D2FA-B3B6-4A9F-A624-B61DA1C6255A}"/>
              </a:ext>
            </a:extLst>
          </p:cNvPr>
          <p:cNvSpPr/>
          <p:nvPr/>
        </p:nvSpPr>
        <p:spPr>
          <a:xfrm>
            <a:off x="7153842" y="1342319"/>
            <a:ext cx="268752" cy="291169"/>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矢印コネクタ 42">
            <a:extLst>
              <a:ext uri="{FF2B5EF4-FFF2-40B4-BE49-F238E27FC236}">
                <a16:creationId xmlns:a16="http://schemas.microsoft.com/office/drawing/2014/main" id="{6B1D1B58-4AF4-4FFC-A65F-12A82176F5F3}"/>
              </a:ext>
            </a:extLst>
          </p:cNvPr>
          <p:cNvCxnSpPr>
            <a:cxnSpLocks/>
            <a:stCxn id="29" idx="3"/>
          </p:cNvCxnSpPr>
          <p:nvPr/>
        </p:nvCxnSpPr>
        <p:spPr>
          <a:xfrm>
            <a:off x="7422594" y="1487904"/>
            <a:ext cx="268752" cy="406792"/>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7" name="正方形/長方形 46">
            <a:extLst>
              <a:ext uri="{FF2B5EF4-FFF2-40B4-BE49-F238E27FC236}">
                <a16:creationId xmlns:a16="http://schemas.microsoft.com/office/drawing/2014/main" id="{B934FE2A-6F89-4CB7-989F-5DD7A0C8F88C}"/>
              </a:ext>
            </a:extLst>
          </p:cNvPr>
          <p:cNvSpPr/>
          <p:nvPr/>
        </p:nvSpPr>
        <p:spPr>
          <a:xfrm>
            <a:off x="7038397" y="1590138"/>
            <a:ext cx="200603" cy="27436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8" name="直線矢印コネクタ 47">
            <a:extLst>
              <a:ext uri="{FF2B5EF4-FFF2-40B4-BE49-F238E27FC236}">
                <a16:creationId xmlns:a16="http://schemas.microsoft.com/office/drawing/2014/main" id="{93AF678F-BF35-4E8D-A6C6-2F265083A149}"/>
              </a:ext>
            </a:extLst>
          </p:cNvPr>
          <p:cNvCxnSpPr>
            <a:cxnSpLocks/>
            <a:stCxn id="47" idx="1"/>
          </p:cNvCxnSpPr>
          <p:nvPr/>
        </p:nvCxnSpPr>
        <p:spPr>
          <a:xfrm flipH="1">
            <a:off x="6739141" y="1727322"/>
            <a:ext cx="299256" cy="16737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8BA10242-C4BE-43C2-9A71-979ED5D83274}"/>
              </a:ext>
            </a:extLst>
          </p:cNvPr>
          <p:cNvSpPr txBox="1"/>
          <p:nvPr/>
        </p:nvSpPr>
        <p:spPr>
          <a:xfrm>
            <a:off x="5972175" y="1894696"/>
            <a:ext cx="766966" cy="523220"/>
          </a:xfrm>
          <a:prstGeom prst="rect">
            <a:avLst/>
          </a:prstGeom>
          <a:noFill/>
          <a:ln w="19050">
            <a:solidFill>
              <a:schemeClr val="tx1"/>
            </a:solidFill>
          </a:ln>
        </p:spPr>
        <p:txBody>
          <a:bodyPr wrap="square" rtlCol="0">
            <a:spAutoFit/>
          </a:bodyPr>
          <a:lstStyle/>
          <a:p>
            <a:pPr algn="r"/>
            <a:r>
              <a:rPr kumimoji="1" lang="ja-JP" altLang="en-US" sz="1400" b="1" dirty="0"/>
              <a:t>高速度カメラ</a:t>
            </a:r>
          </a:p>
        </p:txBody>
      </p:sp>
      <p:sp>
        <p:nvSpPr>
          <p:cNvPr id="50" name="テキスト ボックス 49">
            <a:extLst>
              <a:ext uri="{FF2B5EF4-FFF2-40B4-BE49-F238E27FC236}">
                <a16:creationId xmlns:a16="http://schemas.microsoft.com/office/drawing/2014/main" id="{58E9E789-E572-4788-A2EA-6BAEF7F84319}"/>
              </a:ext>
            </a:extLst>
          </p:cNvPr>
          <p:cNvSpPr txBox="1"/>
          <p:nvPr/>
        </p:nvSpPr>
        <p:spPr>
          <a:xfrm>
            <a:off x="7695578" y="1894696"/>
            <a:ext cx="766967" cy="523220"/>
          </a:xfrm>
          <a:prstGeom prst="rect">
            <a:avLst/>
          </a:prstGeom>
          <a:noFill/>
          <a:ln w="19050">
            <a:solidFill>
              <a:schemeClr val="tx1"/>
            </a:solidFill>
          </a:ln>
        </p:spPr>
        <p:txBody>
          <a:bodyPr wrap="square" rtlCol="0">
            <a:spAutoFit/>
          </a:bodyPr>
          <a:lstStyle/>
          <a:p>
            <a:r>
              <a:rPr kumimoji="1" lang="en-US" altLang="ja-JP" sz="1400" b="1" dirty="0"/>
              <a:t>L E</a:t>
            </a:r>
            <a:r>
              <a:rPr kumimoji="1" lang="ja-JP" altLang="en-US" sz="1400" b="1" dirty="0"/>
              <a:t> </a:t>
            </a:r>
            <a:r>
              <a:rPr kumimoji="1" lang="en-US" altLang="ja-JP" sz="1400" b="1" dirty="0"/>
              <a:t>D</a:t>
            </a:r>
          </a:p>
          <a:p>
            <a:r>
              <a:rPr kumimoji="1" lang="ja-JP" altLang="en-US" sz="1400" b="1" dirty="0"/>
              <a:t>送信機</a:t>
            </a:r>
          </a:p>
        </p:txBody>
      </p:sp>
      <p:pic>
        <p:nvPicPr>
          <p:cNvPr id="12" name="図 11">
            <a:extLst>
              <a:ext uri="{FF2B5EF4-FFF2-40B4-BE49-F238E27FC236}">
                <a16:creationId xmlns:a16="http://schemas.microsoft.com/office/drawing/2014/main" id="{C39F0882-7B51-4230-B372-8B685CCFD6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3" name="図 12">
            <a:extLst>
              <a:ext uri="{FF2B5EF4-FFF2-40B4-BE49-F238E27FC236}">
                <a16:creationId xmlns:a16="http://schemas.microsoft.com/office/drawing/2014/main" id="{F0259E4F-7D54-481B-ADD2-857AFEF0F6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4" name="図 13">
            <a:extLst>
              <a:ext uri="{FF2B5EF4-FFF2-40B4-BE49-F238E27FC236}">
                <a16:creationId xmlns:a16="http://schemas.microsoft.com/office/drawing/2014/main" id="{49C6D370-C412-484F-B488-AEE47AECD44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5" name="図 14">
            <a:extLst>
              <a:ext uri="{FF2B5EF4-FFF2-40B4-BE49-F238E27FC236}">
                <a16:creationId xmlns:a16="http://schemas.microsoft.com/office/drawing/2014/main" id="{05E9888F-A1B8-49E3-9449-71C5445E1EE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6" name="図 15">
            <a:extLst>
              <a:ext uri="{FF2B5EF4-FFF2-40B4-BE49-F238E27FC236}">
                <a16:creationId xmlns:a16="http://schemas.microsoft.com/office/drawing/2014/main" id="{C905F65F-867F-4838-A45E-3C4BEEF92F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7" name="図 16">
            <a:extLst>
              <a:ext uri="{FF2B5EF4-FFF2-40B4-BE49-F238E27FC236}">
                <a16:creationId xmlns:a16="http://schemas.microsoft.com/office/drawing/2014/main" id="{C239492A-8186-400A-8B0B-BF9ADC459D6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8" name="図 17">
            <a:extLst>
              <a:ext uri="{FF2B5EF4-FFF2-40B4-BE49-F238E27FC236}">
                <a16:creationId xmlns:a16="http://schemas.microsoft.com/office/drawing/2014/main" id="{F0086598-1176-488A-AE86-296BB01E0C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19" name="図 18">
            <a:extLst>
              <a:ext uri="{FF2B5EF4-FFF2-40B4-BE49-F238E27FC236}">
                <a16:creationId xmlns:a16="http://schemas.microsoft.com/office/drawing/2014/main" id="{E4E38811-3CF6-46A6-B322-03FC0262DFA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0" name="図 19">
            <a:extLst>
              <a:ext uri="{FF2B5EF4-FFF2-40B4-BE49-F238E27FC236}">
                <a16:creationId xmlns:a16="http://schemas.microsoft.com/office/drawing/2014/main" id="{85EF9CF3-EAE9-44EE-B4D4-832EFE37279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1" name="図 20">
            <a:extLst>
              <a:ext uri="{FF2B5EF4-FFF2-40B4-BE49-F238E27FC236}">
                <a16:creationId xmlns:a16="http://schemas.microsoft.com/office/drawing/2014/main" id="{1BA161D1-D87E-4A39-A7CC-9FC9EB4D7CC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2" name="図 21">
            <a:extLst>
              <a:ext uri="{FF2B5EF4-FFF2-40B4-BE49-F238E27FC236}">
                <a16:creationId xmlns:a16="http://schemas.microsoft.com/office/drawing/2014/main" id="{517C76D0-130F-4A3D-8A05-3CDA113254F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3" name="図 22">
            <a:extLst>
              <a:ext uri="{FF2B5EF4-FFF2-40B4-BE49-F238E27FC236}">
                <a16:creationId xmlns:a16="http://schemas.microsoft.com/office/drawing/2014/main" id="{8938438B-8066-48CC-B797-C65DEC5224B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4" name="図 23">
            <a:extLst>
              <a:ext uri="{FF2B5EF4-FFF2-40B4-BE49-F238E27FC236}">
                <a16:creationId xmlns:a16="http://schemas.microsoft.com/office/drawing/2014/main" id="{C0FE3281-0A95-4C3D-90C8-84A9AA438EC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pic>
        <p:nvPicPr>
          <p:cNvPr id="25" name="図 24">
            <a:extLst>
              <a:ext uri="{FF2B5EF4-FFF2-40B4-BE49-F238E27FC236}">
                <a16:creationId xmlns:a16="http://schemas.microsoft.com/office/drawing/2014/main" id="{1507DBF8-038B-4B96-91F2-F637D2B1ABF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181375" y="1031708"/>
            <a:ext cx="1620000" cy="1620000"/>
          </a:xfrm>
          <a:prstGeom prst="rect">
            <a:avLst/>
          </a:prstGeom>
          <a:ln w="28575">
            <a:noFill/>
          </a:ln>
        </p:spPr>
      </p:pic>
      <p:sp>
        <p:nvSpPr>
          <p:cNvPr id="26" name="正方形/長方形 25">
            <a:extLst>
              <a:ext uri="{FF2B5EF4-FFF2-40B4-BE49-F238E27FC236}">
                <a16:creationId xmlns:a16="http://schemas.microsoft.com/office/drawing/2014/main" id="{F9C34185-05BC-4107-B556-A47076CF41D5}"/>
              </a:ext>
            </a:extLst>
          </p:cNvPr>
          <p:cNvSpPr/>
          <p:nvPr/>
        </p:nvSpPr>
        <p:spPr>
          <a:xfrm>
            <a:off x="2105603" y="945050"/>
            <a:ext cx="1764000" cy="1764000"/>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テキスト ボックス 26">
            <a:extLst>
              <a:ext uri="{FF2B5EF4-FFF2-40B4-BE49-F238E27FC236}">
                <a16:creationId xmlns:a16="http://schemas.microsoft.com/office/drawing/2014/main" id="{69088A65-5061-4C0B-9200-8BD23C15EB88}"/>
              </a:ext>
            </a:extLst>
          </p:cNvPr>
          <p:cNvSpPr txBox="1"/>
          <p:nvPr/>
        </p:nvSpPr>
        <p:spPr>
          <a:xfrm>
            <a:off x="2532149" y="680602"/>
            <a:ext cx="931927" cy="307777"/>
          </a:xfrm>
          <a:prstGeom prst="rect">
            <a:avLst/>
          </a:prstGeom>
          <a:solidFill>
            <a:schemeClr val="bg1"/>
          </a:solidFill>
          <a:ln w="19050">
            <a:solidFill>
              <a:schemeClr val="bg1">
                <a:lumMod val="50000"/>
              </a:schemeClr>
            </a:solidFill>
          </a:ln>
        </p:spPr>
        <p:txBody>
          <a:bodyPr wrap="square" rtlCol="0">
            <a:spAutoFit/>
          </a:bodyPr>
          <a:lstStyle/>
          <a:p>
            <a:pPr algn="ctr"/>
            <a:r>
              <a:rPr lang="ja-JP" altLang="en-US" sz="1400" dirty="0"/>
              <a:t>撮影画像</a:t>
            </a:r>
            <a:endParaRPr kumimoji="1" lang="ja-JP" altLang="en-US" sz="1100" b="1" dirty="0"/>
          </a:p>
        </p:txBody>
      </p:sp>
    </p:spTree>
    <p:extLst>
      <p:ext uri="{BB962C8B-B14F-4D97-AF65-F5344CB8AC3E}">
        <p14:creationId xmlns:p14="http://schemas.microsoft.com/office/powerpoint/2010/main" val="254111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46"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50"/>
                                        <p:tgtEl>
                                          <p:spTgt spid="12"/>
                                        </p:tgtEl>
                                      </p:cBhvr>
                                    </p:animEffect>
                                  </p:childTnLst>
                                </p:cTn>
                              </p:par>
                            </p:childTnLst>
                          </p:cTn>
                        </p:par>
                        <p:par>
                          <p:cTn id="12" fill="hold">
                            <p:stCondLst>
                              <p:cond delay="15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50"/>
                                        <p:tgtEl>
                                          <p:spTgt spid="13"/>
                                        </p:tgtEl>
                                      </p:cBhvr>
                                    </p:animEffect>
                                  </p:childTnLst>
                                </p:cTn>
                              </p:par>
                            </p:childTnLst>
                          </p:cTn>
                        </p:par>
                        <p:par>
                          <p:cTn id="16" fill="hold">
                            <p:stCondLst>
                              <p:cond delay="3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50"/>
                                        <p:tgtEl>
                                          <p:spTgt spid="14"/>
                                        </p:tgtEl>
                                      </p:cBhvr>
                                    </p:animEffect>
                                  </p:childTnLst>
                                </p:cTn>
                              </p:par>
                            </p:childTnLst>
                          </p:cTn>
                        </p:par>
                        <p:par>
                          <p:cTn id="20" fill="hold">
                            <p:stCondLst>
                              <p:cond delay="45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50"/>
                                        <p:tgtEl>
                                          <p:spTgt spid="15"/>
                                        </p:tgtEl>
                                      </p:cBhvr>
                                    </p:animEffect>
                                  </p:childTnLst>
                                </p:cTn>
                              </p:par>
                            </p:childTnLst>
                          </p:cTn>
                        </p:par>
                        <p:par>
                          <p:cTn id="24" fill="hold">
                            <p:stCondLst>
                              <p:cond delay="600"/>
                            </p:stCondLst>
                            <p:childTnLst>
                              <p:par>
                                <p:cTn id="25" presetID="10"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50"/>
                                        <p:tgtEl>
                                          <p:spTgt spid="16"/>
                                        </p:tgtEl>
                                      </p:cBhvr>
                                    </p:animEffect>
                                  </p:childTnLst>
                                </p:cTn>
                              </p:par>
                            </p:childTnLst>
                          </p:cTn>
                        </p:par>
                        <p:par>
                          <p:cTn id="28" fill="hold">
                            <p:stCondLst>
                              <p:cond delay="750"/>
                            </p:stCondLst>
                            <p:childTnLst>
                              <p:par>
                                <p:cTn id="29" presetID="10" presetClass="entr" presetSubtype="0"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50"/>
                                        <p:tgtEl>
                                          <p:spTgt spid="17"/>
                                        </p:tgtEl>
                                      </p:cBhvr>
                                    </p:animEffect>
                                  </p:childTnLst>
                                </p:cTn>
                              </p:par>
                            </p:childTnLst>
                          </p:cTn>
                        </p:par>
                        <p:par>
                          <p:cTn id="32" fill="hold">
                            <p:stCondLst>
                              <p:cond delay="900"/>
                            </p:stCondLst>
                            <p:childTnLst>
                              <p:par>
                                <p:cTn id="33" presetID="10" presetClass="entr" presetSubtype="0"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150"/>
                                        <p:tgtEl>
                                          <p:spTgt spid="18"/>
                                        </p:tgtEl>
                                      </p:cBhvr>
                                    </p:animEffect>
                                  </p:childTnLst>
                                </p:cTn>
                              </p:par>
                            </p:childTnLst>
                          </p:cTn>
                        </p:par>
                        <p:par>
                          <p:cTn id="36" fill="hold">
                            <p:stCondLst>
                              <p:cond delay="1050"/>
                            </p:stCondLst>
                            <p:childTnLst>
                              <p:par>
                                <p:cTn id="37" presetID="10" presetClass="entr" presetSubtype="0"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150"/>
                                        <p:tgtEl>
                                          <p:spTgt spid="19"/>
                                        </p:tgtEl>
                                      </p:cBhvr>
                                    </p:animEffect>
                                  </p:childTnLst>
                                </p:cTn>
                              </p:par>
                            </p:childTnLst>
                          </p:cTn>
                        </p:par>
                        <p:par>
                          <p:cTn id="40" fill="hold">
                            <p:stCondLst>
                              <p:cond delay="1200"/>
                            </p:stCondLst>
                            <p:childTnLst>
                              <p:par>
                                <p:cTn id="41" presetID="10" presetClass="entr" presetSubtype="0"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150"/>
                                        <p:tgtEl>
                                          <p:spTgt spid="20"/>
                                        </p:tgtEl>
                                      </p:cBhvr>
                                    </p:animEffect>
                                  </p:childTnLst>
                                </p:cTn>
                              </p:par>
                            </p:childTnLst>
                          </p:cTn>
                        </p:par>
                        <p:par>
                          <p:cTn id="44" fill="hold">
                            <p:stCondLst>
                              <p:cond delay="1350"/>
                            </p:stCondLst>
                            <p:childTnLst>
                              <p:par>
                                <p:cTn id="45" presetID="10" presetClass="entr" presetSubtype="0" fill="hold"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150"/>
                                        <p:tgtEl>
                                          <p:spTgt spid="21"/>
                                        </p:tgtEl>
                                      </p:cBhvr>
                                    </p:animEffect>
                                  </p:childTnLst>
                                </p:cTn>
                              </p:par>
                            </p:childTnLst>
                          </p:cTn>
                        </p:par>
                        <p:par>
                          <p:cTn id="48" fill="hold">
                            <p:stCondLst>
                              <p:cond delay="1500"/>
                            </p:stCondLst>
                            <p:childTnLst>
                              <p:par>
                                <p:cTn id="49" presetID="10" presetClass="entr" presetSubtype="0"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150"/>
                                        <p:tgtEl>
                                          <p:spTgt spid="22"/>
                                        </p:tgtEl>
                                      </p:cBhvr>
                                    </p:animEffect>
                                  </p:childTnLst>
                                </p:cTn>
                              </p:par>
                            </p:childTnLst>
                          </p:cTn>
                        </p:par>
                        <p:par>
                          <p:cTn id="52" fill="hold">
                            <p:stCondLst>
                              <p:cond delay="1650"/>
                            </p:stCondLst>
                            <p:childTnLst>
                              <p:par>
                                <p:cTn id="53" presetID="10" presetClass="entr" presetSubtype="0" fill="hold"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150"/>
                                        <p:tgtEl>
                                          <p:spTgt spid="23"/>
                                        </p:tgtEl>
                                      </p:cBhvr>
                                    </p:animEffect>
                                  </p:childTnLst>
                                </p:cTn>
                              </p:par>
                            </p:childTnLst>
                          </p:cTn>
                        </p:par>
                        <p:par>
                          <p:cTn id="56" fill="hold">
                            <p:stCondLst>
                              <p:cond delay="1800"/>
                            </p:stCondLst>
                            <p:childTnLst>
                              <p:par>
                                <p:cTn id="57" presetID="10" presetClass="entr" presetSubtype="0" fill="hold"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150"/>
                                        <p:tgtEl>
                                          <p:spTgt spid="24"/>
                                        </p:tgtEl>
                                      </p:cBhvr>
                                    </p:animEffect>
                                  </p:childTnLst>
                                </p:cTn>
                              </p:par>
                            </p:childTnLst>
                          </p:cTn>
                        </p:par>
                        <p:par>
                          <p:cTn id="60" fill="hold">
                            <p:stCondLst>
                              <p:cond delay="1950"/>
                            </p:stCondLst>
                            <p:childTnLst>
                              <p:par>
                                <p:cTn id="61" presetID="10" presetClass="entr" presetSubtype="0" fill="hold"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1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64" fill="hold" display="0">
                  <p:stCondLst>
                    <p:cond delay="indefinite"/>
                  </p:stCondLst>
                </p:cTn>
                <p:tgtEl>
                  <p:spTgt spid="6"/>
                </p:tgtEl>
              </p:cMediaNode>
            </p:video>
            <p:seq concurrent="1" nextAc="seek">
              <p:cTn id="65" restart="whenNotActive" fill="hold" evtFilter="cancelBubble" nodeType="interactiveSeq">
                <p:stCondLst>
                  <p:cond evt="onClick" delay="0">
                    <p:tgtEl>
                      <p:spTgt spid="6"/>
                    </p:tgtEl>
                  </p:cond>
                </p:stCondLst>
                <p:endSync evt="end" delay="0">
                  <p:rtn val="all"/>
                </p:endSync>
                <p:childTnLst>
                  <p:par>
                    <p:cTn id="66" fill="hold">
                      <p:stCondLst>
                        <p:cond delay="0"/>
                      </p:stCondLst>
                      <p:childTnLst>
                        <p:par>
                          <p:cTn id="67" fill="hold">
                            <p:stCondLst>
                              <p:cond delay="0"/>
                            </p:stCondLst>
                            <p:childTnLst>
                              <p:par>
                                <p:cTn id="68" presetID="2" presetClass="mediacall" presetSubtype="0" fill="hold" nodeType="clickEffect">
                                  <p:stCondLst>
                                    <p:cond delay="0"/>
                                  </p:stCondLst>
                                  <p:childTnLst>
                                    <p:cmd type="call" cmd="togglePause">
                                      <p:cBhvr>
                                        <p:cTn id="69"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90763A-BE1E-419F-AEC4-8EFEB7F8191E}"/>
              </a:ext>
            </a:extLst>
          </p:cNvPr>
          <p:cNvSpPr>
            <a:spLocks noGrp="1"/>
          </p:cNvSpPr>
          <p:nvPr>
            <p:ph type="title"/>
          </p:nvPr>
        </p:nvSpPr>
        <p:spPr/>
        <p:txBody>
          <a:bodyPr/>
          <a:lstStyle/>
          <a:p>
            <a:r>
              <a:rPr lang="ja-JP" altLang="en-US" dirty="0"/>
              <a:t>先行研究：</a:t>
            </a:r>
            <a:r>
              <a:rPr kumimoji="1" lang="ja-JP" altLang="en-US" dirty="0"/>
              <a:t>特徴量の調査</a:t>
            </a:r>
          </a:p>
        </p:txBody>
      </p:sp>
      <p:sp>
        <p:nvSpPr>
          <p:cNvPr id="3" name="コンテンツ プレースホルダー 2">
            <a:extLst>
              <a:ext uri="{FF2B5EF4-FFF2-40B4-BE49-F238E27FC236}">
                <a16:creationId xmlns:a16="http://schemas.microsoft.com/office/drawing/2014/main" id="{85FEA9E1-638A-41C4-8506-7C02B66B2CFD}"/>
              </a:ext>
            </a:extLst>
          </p:cNvPr>
          <p:cNvSpPr>
            <a:spLocks noGrp="1"/>
          </p:cNvSpPr>
          <p:nvPr>
            <p:ph idx="1"/>
          </p:nvPr>
        </p:nvSpPr>
        <p:spPr/>
        <p:txBody>
          <a:bodyPr/>
          <a:lstStyle/>
          <a:p>
            <a:r>
              <a:rPr lang="ja-JP" altLang="en-US" dirty="0"/>
              <a:t>時空間画像</a:t>
            </a:r>
            <a:endParaRPr lang="en-US" altLang="ja-JP" dirty="0"/>
          </a:p>
          <a:p>
            <a:pPr lvl="1"/>
            <a:r>
              <a:rPr lang="ja-JP" altLang="en-US" dirty="0"/>
              <a:t>画像を時間方向に重ねた，画像の</a:t>
            </a:r>
            <a:r>
              <a:rPr lang="en-US" altLang="ja-JP" dirty="0"/>
              <a:t>3</a:t>
            </a:r>
            <a:r>
              <a:rPr lang="ja-JP" altLang="en-US" dirty="0"/>
              <a:t>次元空間</a:t>
            </a:r>
            <a:endParaRPr lang="en-US" altLang="ja-JP" dirty="0"/>
          </a:p>
          <a:p>
            <a:r>
              <a:rPr lang="ja-JP" altLang="en-US" dirty="0"/>
              <a:t>時空間断面画像</a:t>
            </a:r>
            <a:endParaRPr lang="en-US" altLang="ja-JP" dirty="0"/>
          </a:p>
          <a:p>
            <a:pPr lvl="1"/>
            <a:r>
              <a:rPr lang="ja-JP" altLang="en-US" dirty="0"/>
              <a:t>時空間画像をある面で切り出した画像</a:t>
            </a:r>
            <a:endParaRPr lang="en-US" altLang="ja-JP" dirty="0"/>
          </a:p>
          <a:p>
            <a:pPr lvl="1"/>
            <a:r>
              <a:rPr lang="ja-JP" altLang="en-US" dirty="0">
                <a:solidFill>
                  <a:srgbClr val="FF0000"/>
                </a:solidFill>
              </a:rPr>
              <a:t>空間勾配と時間勾配を可視化</a:t>
            </a:r>
            <a:r>
              <a:rPr lang="ja-JP" altLang="en-US" dirty="0"/>
              <a:t>することができる</a:t>
            </a:r>
            <a:endParaRPr lang="en-US" altLang="ja-JP" dirty="0"/>
          </a:p>
          <a:p>
            <a:pPr marL="0" indent="0">
              <a:buNone/>
            </a:pPr>
            <a:endParaRPr kumimoji="1" lang="ja-JP" altLang="en-US" dirty="0"/>
          </a:p>
        </p:txBody>
      </p:sp>
      <p:sp>
        <p:nvSpPr>
          <p:cNvPr id="4" name="スライド番号プレースホルダー 3">
            <a:extLst>
              <a:ext uri="{FF2B5EF4-FFF2-40B4-BE49-F238E27FC236}">
                <a16:creationId xmlns:a16="http://schemas.microsoft.com/office/drawing/2014/main" id="{C864DF42-3EAB-47C6-92C1-2E9D0D99C9BC}"/>
              </a:ext>
            </a:extLst>
          </p:cNvPr>
          <p:cNvSpPr>
            <a:spLocks noGrp="1"/>
          </p:cNvSpPr>
          <p:nvPr>
            <p:ph type="sldNum" sz="quarter" idx="12"/>
          </p:nvPr>
        </p:nvSpPr>
        <p:spPr/>
        <p:txBody>
          <a:bodyPr/>
          <a:lstStyle/>
          <a:p>
            <a:fld id="{4611F9C2-6641-4325-A1B0-8726CAAFC082}" type="slidenum">
              <a:rPr kumimoji="1" lang="ja-JP" altLang="en-US" smtClean="0"/>
              <a:pPr/>
              <a:t>29</a:t>
            </a:fld>
            <a:endParaRPr kumimoji="1" lang="ja-JP" altLang="en-US" dirty="0"/>
          </a:p>
        </p:txBody>
      </p:sp>
      <p:sp>
        <p:nvSpPr>
          <p:cNvPr id="5" name="Text Box 270">
            <a:extLst>
              <a:ext uri="{FF2B5EF4-FFF2-40B4-BE49-F238E27FC236}">
                <a16:creationId xmlns:a16="http://schemas.microsoft.com/office/drawing/2014/main" id="{161E4798-7720-4ABB-A13D-D50098B16955}"/>
              </a:ext>
            </a:extLst>
          </p:cNvPr>
          <p:cNvSpPr>
            <a:spLocks noChangeArrowheads="1"/>
          </p:cNvSpPr>
          <p:nvPr/>
        </p:nvSpPr>
        <p:spPr bwMode="auto">
          <a:xfrm>
            <a:off x="566738" y="3510396"/>
            <a:ext cx="3794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1" hangingPunct="1"/>
            <a:r>
              <a:rPr kumimoji="0" lang="en-US" altLang="ja-JP" sz="2400">
                <a:latin typeface="Arial" panose="020B0604020202020204" pitchFamily="34" charset="0"/>
                <a:sym typeface="Georgia" panose="02040502050405020303" pitchFamily="18" charset="0"/>
              </a:rPr>
              <a:t>y</a:t>
            </a:r>
            <a:endParaRPr kumimoji="0" lang="en-US" altLang="ja-JP" sz="2400">
              <a:latin typeface="Arial" panose="020B0604020202020204" pitchFamily="34" charset="0"/>
              <a:sym typeface="HG明朝B" panose="02020809000000000000" pitchFamily="17" charset="-128"/>
            </a:endParaRPr>
          </a:p>
        </p:txBody>
      </p:sp>
      <p:sp>
        <p:nvSpPr>
          <p:cNvPr id="6" name="Text Box 18">
            <a:extLst>
              <a:ext uri="{FF2B5EF4-FFF2-40B4-BE49-F238E27FC236}">
                <a16:creationId xmlns:a16="http://schemas.microsoft.com/office/drawing/2014/main" id="{D7C7C965-CAD6-41D2-AA0F-3A036059D38C}"/>
              </a:ext>
            </a:extLst>
          </p:cNvPr>
          <p:cNvSpPr>
            <a:spLocks noChangeArrowheads="1"/>
          </p:cNvSpPr>
          <p:nvPr/>
        </p:nvSpPr>
        <p:spPr bwMode="auto">
          <a:xfrm>
            <a:off x="5175250" y="5310621"/>
            <a:ext cx="295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ja-JP" altLang="en-US" dirty="0">
                <a:latin typeface="Arial" panose="020B0604020202020204" pitchFamily="34" charset="0"/>
                <a:sym typeface="HG明朝B" panose="02020809000000000000" pitchFamily="17" charset="-128"/>
              </a:rPr>
              <a:t>時空間断面画像 </a:t>
            </a:r>
            <a:r>
              <a:rPr kumimoji="0" lang="en-US" altLang="ja-JP" dirty="0">
                <a:latin typeface="Arial" panose="020B0604020202020204" pitchFamily="34" charset="0"/>
                <a:sym typeface="HG明朝B" panose="02020809000000000000" pitchFamily="17" charset="-128"/>
              </a:rPr>
              <a:t>I(</a:t>
            </a:r>
            <a:r>
              <a:rPr kumimoji="0" lang="en-US" altLang="ja-JP" dirty="0" err="1">
                <a:latin typeface="Arial" panose="020B0604020202020204" pitchFamily="34" charset="0"/>
                <a:sym typeface="HG明朝B" panose="02020809000000000000" pitchFamily="17" charset="-128"/>
              </a:rPr>
              <a:t>x,n,t</a:t>
            </a:r>
            <a:r>
              <a:rPr kumimoji="0" lang="en-US" altLang="ja-JP" dirty="0">
                <a:latin typeface="Arial" panose="020B0604020202020204" pitchFamily="34" charset="0"/>
                <a:sym typeface="HG明朝B" panose="02020809000000000000" pitchFamily="17" charset="-128"/>
              </a:rPr>
              <a:t>)</a:t>
            </a:r>
            <a:endParaRPr kumimoji="0" lang="ja-JP" altLang="ja-JP" dirty="0">
              <a:latin typeface="Arial" panose="020B0604020202020204" pitchFamily="34" charset="0"/>
              <a:sym typeface="HG明朝B" panose="02020809000000000000" pitchFamily="17" charset="-128"/>
            </a:endParaRPr>
          </a:p>
        </p:txBody>
      </p:sp>
      <p:sp>
        <p:nvSpPr>
          <p:cNvPr id="7" name="Text Box 281">
            <a:extLst>
              <a:ext uri="{FF2B5EF4-FFF2-40B4-BE49-F238E27FC236}">
                <a16:creationId xmlns:a16="http://schemas.microsoft.com/office/drawing/2014/main" id="{7BC980EE-BF5A-4698-8E73-5024D2B53A32}"/>
              </a:ext>
            </a:extLst>
          </p:cNvPr>
          <p:cNvSpPr>
            <a:spLocks noChangeArrowheads="1"/>
          </p:cNvSpPr>
          <p:nvPr/>
        </p:nvSpPr>
        <p:spPr bwMode="auto">
          <a:xfrm>
            <a:off x="4694238" y="2981759"/>
            <a:ext cx="2651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en-US" altLang="ja-JP" sz="2400">
                <a:latin typeface="Arial" panose="020B0604020202020204" pitchFamily="34" charset="0"/>
                <a:sym typeface="Georgia" panose="02040502050405020303" pitchFamily="18" charset="0"/>
              </a:rPr>
              <a:t>t</a:t>
            </a:r>
            <a:endParaRPr kumimoji="0" lang="ja-JP" altLang="ja-JP" sz="2000">
              <a:latin typeface="Arial" panose="020B0604020202020204" pitchFamily="34" charset="0"/>
              <a:sym typeface="HG明朝B" panose="02020809000000000000" pitchFamily="17" charset="-128"/>
            </a:endParaRPr>
          </a:p>
        </p:txBody>
      </p:sp>
      <p:sp>
        <p:nvSpPr>
          <p:cNvPr id="8" name="Line 7">
            <a:extLst>
              <a:ext uri="{FF2B5EF4-FFF2-40B4-BE49-F238E27FC236}">
                <a16:creationId xmlns:a16="http://schemas.microsoft.com/office/drawing/2014/main" id="{EDAF89BB-A115-49FD-A58D-DEE1D3F69A1F}"/>
              </a:ext>
            </a:extLst>
          </p:cNvPr>
          <p:cNvSpPr>
            <a:spLocks noChangeShapeType="1"/>
          </p:cNvSpPr>
          <p:nvPr/>
        </p:nvSpPr>
        <p:spPr bwMode="auto">
          <a:xfrm flipV="1">
            <a:off x="5013318" y="2981378"/>
            <a:ext cx="0" cy="2195512"/>
          </a:xfrm>
          <a:prstGeom prst="line">
            <a:avLst/>
          </a:prstGeom>
          <a:noFill/>
          <a:ln w="25400">
            <a:solidFill>
              <a:srgbClr val="FF6600"/>
            </a:solidFill>
            <a:round/>
            <a:headEnd/>
            <a:tailEnd type="triangle" w="lg" len="lg"/>
          </a:ln>
          <a:extLst>
            <a:ext uri="{909E8E84-426E-40DD-AFC4-6F175D3DCCD1}">
              <a14:hiddenFill xmlns:a14="http://schemas.microsoft.com/office/drawing/2010/main">
                <a:noFill/>
              </a14:hiddenFill>
            </a:ext>
          </a:extLst>
        </p:spPr>
        <p:txBody>
          <a:bodyPr/>
          <a:lstStyle/>
          <a:p>
            <a:endParaRPr lang="ja-JP" altLang="en-US"/>
          </a:p>
        </p:txBody>
      </p:sp>
      <p:sp>
        <p:nvSpPr>
          <p:cNvPr id="9" name="Line 8">
            <a:extLst>
              <a:ext uri="{FF2B5EF4-FFF2-40B4-BE49-F238E27FC236}">
                <a16:creationId xmlns:a16="http://schemas.microsoft.com/office/drawing/2014/main" id="{C0D274B4-82F2-4D87-A1BD-4C9A40CA916A}"/>
              </a:ext>
            </a:extLst>
          </p:cNvPr>
          <p:cNvSpPr>
            <a:spLocks noChangeShapeType="1"/>
          </p:cNvSpPr>
          <p:nvPr/>
        </p:nvSpPr>
        <p:spPr bwMode="auto">
          <a:xfrm>
            <a:off x="5032375" y="5178859"/>
            <a:ext cx="3455988" cy="0"/>
          </a:xfrm>
          <a:prstGeom prst="line">
            <a:avLst/>
          </a:prstGeom>
          <a:noFill/>
          <a:ln w="25400">
            <a:solidFill>
              <a:srgbClr val="FF6600"/>
            </a:solidFill>
            <a:round/>
            <a:headEnd/>
            <a:tailEnd type="triangle" w="lg" len="lg"/>
          </a:ln>
          <a:extLst>
            <a:ext uri="{909E8E84-426E-40DD-AFC4-6F175D3DCCD1}">
              <a14:hiddenFill xmlns:a14="http://schemas.microsoft.com/office/drawing/2010/main">
                <a:noFill/>
              </a14:hiddenFill>
            </a:ext>
          </a:extLst>
        </p:spPr>
        <p:txBody>
          <a:bodyPr/>
          <a:lstStyle/>
          <a:p>
            <a:endParaRPr lang="ja-JP" altLang="en-US"/>
          </a:p>
        </p:txBody>
      </p:sp>
      <p:sp>
        <p:nvSpPr>
          <p:cNvPr id="10" name="Text Box 18">
            <a:extLst>
              <a:ext uri="{FF2B5EF4-FFF2-40B4-BE49-F238E27FC236}">
                <a16:creationId xmlns:a16="http://schemas.microsoft.com/office/drawing/2014/main" id="{4D157778-314F-451B-9677-CA6106B85D92}"/>
              </a:ext>
            </a:extLst>
          </p:cNvPr>
          <p:cNvSpPr>
            <a:spLocks noChangeArrowheads="1"/>
          </p:cNvSpPr>
          <p:nvPr/>
        </p:nvSpPr>
        <p:spPr bwMode="auto">
          <a:xfrm>
            <a:off x="855663" y="5239184"/>
            <a:ext cx="25161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ja-JP" altLang="en-US">
                <a:latin typeface="Arial" panose="020B0604020202020204" pitchFamily="34" charset="0"/>
                <a:sym typeface="HG明朝B" panose="02020809000000000000" pitchFamily="17" charset="-128"/>
              </a:rPr>
              <a:t>時空間画像 </a:t>
            </a:r>
            <a:r>
              <a:rPr kumimoji="0" lang="en-US" altLang="ja-JP">
                <a:latin typeface="Arial" panose="020B0604020202020204" pitchFamily="34" charset="0"/>
                <a:sym typeface="HG明朝B" panose="02020809000000000000" pitchFamily="17" charset="-128"/>
              </a:rPr>
              <a:t>I(x,y,t)</a:t>
            </a:r>
          </a:p>
        </p:txBody>
      </p:sp>
      <p:sp>
        <p:nvSpPr>
          <p:cNvPr id="11" name="Text Box 281">
            <a:extLst>
              <a:ext uri="{FF2B5EF4-FFF2-40B4-BE49-F238E27FC236}">
                <a16:creationId xmlns:a16="http://schemas.microsoft.com/office/drawing/2014/main" id="{42324A34-1DE4-48DC-B874-52658672B812}"/>
              </a:ext>
            </a:extLst>
          </p:cNvPr>
          <p:cNvSpPr>
            <a:spLocks noChangeArrowheads="1"/>
          </p:cNvSpPr>
          <p:nvPr/>
        </p:nvSpPr>
        <p:spPr bwMode="auto">
          <a:xfrm>
            <a:off x="8181975" y="5239184"/>
            <a:ext cx="333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ja-JP" altLang="en-US" sz="2400">
                <a:latin typeface="Arial" panose="020B0604020202020204" pitchFamily="34" charset="0"/>
                <a:sym typeface="HG明朝B" panose="02020809000000000000" pitchFamily="17" charset="-128"/>
              </a:rPr>
              <a:t>x</a:t>
            </a:r>
            <a:endParaRPr kumimoji="0" lang="ja-JP" altLang="ja-JP" sz="2400">
              <a:latin typeface="Arial" panose="020B0604020202020204" pitchFamily="34" charset="0"/>
              <a:sym typeface="HG明朝B" panose="02020809000000000000" pitchFamily="17" charset="-128"/>
            </a:endParaRPr>
          </a:p>
        </p:txBody>
      </p:sp>
      <p:pic>
        <p:nvPicPr>
          <p:cNvPr id="12" name="Picture 11" descr="EPI">
            <a:extLst>
              <a:ext uri="{FF2B5EF4-FFF2-40B4-BE49-F238E27FC236}">
                <a16:creationId xmlns:a16="http://schemas.microsoft.com/office/drawing/2014/main" id="{95ED61A2-89B0-49A2-B34E-5194CE7BDDA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32375" y="3253221"/>
            <a:ext cx="2951163"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Line 258">
            <a:extLst>
              <a:ext uri="{FF2B5EF4-FFF2-40B4-BE49-F238E27FC236}">
                <a16:creationId xmlns:a16="http://schemas.microsoft.com/office/drawing/2014/main" id="{9AE0D8D8-1D85-479A-A717-FAD8B9652590}"/>
              </a:ext>
            </a:extLst>
          </p:cNvPr>
          <p:cNvSpPr>
            <a:spLocks noChangeShapeType="1"/>
          </p:cNvSpPr>
          <p:nvPr/>
        </p:nvSpPr>
        <p:spPr bwMode="auto">
          <a:xfrm flipV="1">
            <a:off x="874713" y="3077009"/>
            <a:ext cx="2776537" cy="1766887"/>
          </a:xfrm>
          <a:prstGeom prst="line">
            <a:avLst/>
          </a:prstGeom>
          <a:noFill/>
          <a:ln w="25400">
            <a:solidFill>
              <a:srgbClr val="FF6600"/>
            </a:solidFill>
            <a:round/>
            <a:headEnd/>
            <a:tailEnd type="triangle" w="lg" len="lg"/>
          </a:ln>
          <a:extLst>
            <a:ext uri="{909E8E84-426E-40DD-AFC4-6F175D3DCCD1}">
              <a14:hiddenFill xmlns:a14="http://schemas.microsoft.com/office/drawing/2010/main">
                <a:noFill/>
              </a14:hiddenFill>
            </a:ext>
          </a:extLst>
        </p:spPr>
        <p:txBody>
          <a:bodyPr rot="10800000"/>
          <a:lstStyle/>
          <a:p>
            <a:endParaRPr lang="ja-JP" altLang="en-US"/>
          </a:p>
        </p:txBody>
      </p:sp>
      <p:sp>
        <p:nvSpPr>
          <p:cNvPr id="14" name="Line 267">
            <a:extLst>
              <a:ext uri="{FF2B5EF4-FFF2-40B4-BE49-F238E27FC236}">
                <a16:creationId xmlns:a16="http://schemas.microsoft.com/office/drawing/2014/main" id="{3DF14F5C-8F4F-4C2A-B804-830FE50681E3}"/>
              </a:ext>
            </a:extLst>
          </p:cNvPr>
          <p:cNvSpPr>
            <a:spLocks noChangeShapeType="1"/>
          </p:cNvSpPr>
          <p:nvPr/>
        </p:nvSpPr>
        <p:spPr bwMode="auto">
          <a:xfrm flipV="1">
            <a:off x="873125" y="3438959"/>
            <a:ext cx="1588" cy="1406525"/>
          </a:xfrm>
          <a:prstGeom prst="line">
            <a:avLst/>
          </a:prstGeom>
          <a:noFill/>
          <a:ln w="25400">
            <a:solidFill>
              <a:srgbClr val="FF6600"/>
            </a:solidFill>
            <a:round/>
            <a:headEnd/>
            <a:tailEnd type="triangle" w="lg" len="lg"/>
          </a:ln>
          <a:extLst>
            <a:ext uri="{909E8E84-426E-40DD-AFC4-6F175D3DCCD1}">
              <a14:hiddenFill xmlns:a14="http://schemas.microsoft.com/office/drawing/2010/main">
                <a:noFill/>
              </a14:hiddenFill>
            </a:ext>
          </a:extLst>
        </p:spPr>
        <p:txBody>
          <a:bodyPr rot="10800000"/>
          <a:lstStyle/>
          <a:p>
            <a:endParaRPr lang="ja-JP" altLang="en-US"/>
          </a:p>
        </p:txBody>
      </p:sp>
      <p:sp>
        <p:nvSpPr>
          <p:cNvPr id="15" name="Line 268">
            <a:extLst>
              <a:ext uri="{FF2B5EF4-FFF2-40B4-BE49-F238E27FC236}">
                <a16:creationId xmlns:a16="http://schemas.microsoft.com/office/drawing/2014/main" id="{8A34385D-EED5-4B96-A533-A467A0D4D607}"/>
              </a:ext>
            </a:extLst>
          </p:cNvPr>
          <p:cNvSpPr>
            <a:spLocks noChangeShapeType="1"/>
          </p:cNvSpPr>
          <p:nvPr/>
        </p:nvSpPr>
        <p:spPr bwMode="auto">
          <a:xfrm flipV="1">
            <a:off x="874713" y="3267509"/>
            <a:ext cx="1236662" cy="782637"/>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rot="10800000"/>
          <a:lstStyle/>
          <a:p>
            <a:endParaRPr lang="ja-JP" altLang="en-US"/>
          </a:p>
        </p:txBody>
      </p:sp>
      <p:sp>
        <p:nvSpPr>
          <p:cNvPr id="16" name="Line 272">
            <a:extLst>
              <a:ext uri="{FF2B5EF4-FFF2-40B4-BE49-F238E27FC236}">
                <a16:creationId xmlns:a16="http://schemas.microsoft.com/office/drawing/2014/main" id="{4474B7C6-C29C-4072-96CE-A20457B57CA4}"/>
              </a:ext>
            </a:extLst>
          </p:cNvPr>
          <p:cNvSpPr>
            <a:spLocks noChangeShapeType="1"/>
          </p:cNvSpPr>
          <p:nvPr/>
        </p:nvSpPr>
        <p:spPr bwMode="auto">
          <a:xfrm flipV="1">
            <a:off x="2689225" y="4253346"/>
            <a:ext cx="1333500" cy="846138"/>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rot="10800000"/>
          <a:lstStyle/>
          <a:p>
            <a:endParaRPr lang="ja-JP" altLang="en-US"/>
          </a:p>
        </p:txBody>
      </p:sp>
      <p:grpSp>
        <p:nvGrpSpPr>
          <p:cNvPr id="17" name="Group 17">
            <a:extLst>
              <a:ext uri="{FF2B5EF4-FFF2-40B4-BE49-F238E27FC236}">
                <a16:creationId xmlns:a16="http://schemas.microsoft.com/office/drawing/2014/main" id="{84C6A0CB-866E-471A-B39E-9D0797D1E79B}"/>
              </a:ext>
            </a:extLst>
          </p:cNvPr>
          <p:cNvGrpSpPr>
            <a:grpSpLocks/>
          </p:cNvGrpSpPr>
          <p:nvPr/>
        </p:nvGrpSpPr>
        <p:grpSpPr bwMode="auto">
          <a:xfrm>
            <a:off x="874713" y="3267509"/>
            <a:ext cx="3025775" cy="1830387"/>
            <a:chOff x="757" y="2338"/>
            <a:chExt cx="1518" cy="1319"/>
          </a:xfrm>
        </p:grpSpPr>
        <p:pic>
          <p:nvPicPr>
            <p:cNvPr id="18" name="Picture 18" descr="in001">
              <a:extLst>
                <a:ext uri="{FF2B5EF4-FFF2-40B4-BE49-F238E27FC236}">
                  <a16:creationId xmlns:a16="http://schemas.microsoft.com/office/drawing/2014/main" id="{815AD413-1A03-4F83-BE64-7CD48FEA91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8" y="2338"/>
              <a:ext cx="907" cy="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9" descr="in003">
              <a:extLst>
                <a:ext uri="{FF2B5EF4-FFF2-40B4-BE49-F238E27FC236}">
                  <a16:creationId xmlns:a16="http://schemas.microsoft.com/office/drawing/2014/main" id="{051F58B6-0F59-4870-95A6-24CF967AC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6" y="2476"/>
              <a:ext cx="892" cy="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0" descr="in004">
              <a:extLst>
                <a:ext uri="{FF2B5EF4-FFF2-40B4-BE49-F238E27FC236}">
                  <a16:creationId xmlns:a16="http://schemas.microsoft.com/office/drawing/2014/main" id="{F3C9A735-0DE3-434F-A047-4B6E05520B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8" y="2612"/>
              <a:ext cx="893" cy="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1" descr="in005">
              <a:extLst>
                <a:ext uri="{FF2B5EF4-FFF2-40B4-BE49-F238E27FC236}">
                  <a16:creationId xmlns:a16="http://schemas.microsoft.com/office/drawing/2014/main" id="{C3E32F61-D7AD-4BDB-AAFD-ACB5F39EAA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 y="2749"/>
              <a:ext cx="892" cy="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2" descr="in006">
              <a:extLst>
                <a:ext uri="{FF2B5EF4-FFF2-40B4-BE49-F238E27FC236}">
                  <a16:creationId xmlns:a16="http://schemas.microsoft.com/office/drawing/2014/main" id="{14A3A3D1-0A44-4C8C-A3D1-CA47793D3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7" y="2884"/>
              <a:ext cx="892" cy="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 name="Line 272">
            <a:extLst>
              <a:ext uri="{FF2B5EF4-FFF2-40B4-BE49-F238E27FC236}">
                <a16:creationId xmlns:a16="http://schemas.microsoft.com/office/drawing/2014/main" id="{F4E03528-B334-4EE1-B315-5DA2E0ABA545}"/>
              </a:ext>
            </a:extLst>
          </p:cNvPr>
          <p:cNvSpPr>
            <a:spLocks noChangeShapeType="1"/>
          </p:cNvSpPr>
          <p:nvPr/>
        </p:nvSpPr>
        <p:spPr bwMode="auto">
          <a:xfrm flipV="1">
            <a:off x="2711450" y="3569134"/>
            <a:ext cx="1136650" cy="717550"/>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rot="10800000"/>
          <a:lstStyle/>
          <a:p>
            <a:endParaRPr lang="ja-JP" altLang="en-US"/>
          </a:p>
        </p:txBody>
      </p:sp>
      <p:sp>
        <p:nvSpPr>
          <p:cNvPr id="24" name="Line 266">
            <a:extLst>
              <a:ext uri="{FF2B5EF4-FFF2-40B4-BE49-F238E27FC236}">
                <a16:creationId xmlns:a16="http://schemas.microsoft.com/office/drawing/2014/main" id="{C85B757D-594A-41E6-A0BF-13FCA9882F5A}"/>
              </a:ext>
            </a:extLst>
          </p:cNvPr>
          <p:cNvSpPr>
            <a:spLocks noChangeShapeType="1"/>
          </p:cNvSpPr>
          <p:nvPr/>
        </p:nvSpPr>
        <p:spPr bwMode="auto">
          <a:xfrm>
            <a:off x="893763" y="4834371"/>
            <a:ext cx="2913062" cy="442913"/>
          </a:xfrm>
          <a:prstGeom prst="line">
            <a:avLst/>
          </a:prstGeom>
          <a:noFill/>
          <a:ln w="25400">
            <a:solidFill>
              <a:srgbClr val="FF6600"/>
            </a:solidFill>
            <a:round/>
            <a:headEnd/>
            <a:tailEnd type="triangle" w="lg" len="lg"/>
          </a:ln>
          <a:extLst>
            <a:ext uri="{909E8E84-426E-40DD-AFC4-6F175D3DCCD1}">
              <a14:hiddenFill xmlns:a14="http://schemas.microsoft.com/office/drawing/2010/main">
                <a:noFill/>
              </a14:hiddenFill>
            </a:ext>
          </a:extLst>
        </p:spPr>
        <p:txBody>
          <a:bodyPr/>
          <a:lstStyle/>
          <a:p>
            <a:endParaRPr lang="ja-JP" altLang="en-US"/>
          </a:p>
        </p:txBody>
      </p:sp>
      <p:sp>
        <p:nvSpPr>
          <p:cNvPr id="25" name="Text Box 269">
            <a:extLst>
              <a:ext uri="{FF2B5EF4-FFF2-40B4-BE49-F238E27FC236}">
                <a16:creationId xmlns:a16="http://schemas.microsoft.com/office/drawing/2014/main" id="{0157F56F-0BE4-4CB7-B321-6394DA87B3A3}"/>
              </a:ext>
            </a:extLst>
          </p:cNvPr>
          <p:cNvSpPr>
            <a:spLocks noChangeArrowheads="1"/>
          </p:cNvSpPr>
          <p:nvPr/>
        </p:nvSpPr>
        <p:spPr bwMode="auto">
          <a:xfrm>
            <a:off x="3375025" y="5167746"/>
            <a:ext cx="331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1" hangingPunct="1"/>
            <a:r>
              <a:rPr kumimoji="0" lang="en-US" altLang="ja-JP" sz="2400" dirty="0">
                <a:latin typeface="Arial" panose="020B0604020202020204" pitchFamily="34" charset="0"/>
                <a:sym typeface="Georgia" panose="02040502050405020303" pitchFamily="18" charset="0"/>
              </a:rPr>
              <a:t>x</a:t>
            </a:r>
            <a:endParaRPr kumimoji="0" lang="en-US" altLang="ja-JP" sz="2400" dirty="0">
              <a:latin typeface="Arial" panose="020B0604020202020204" pitchFamily="34" charset="0"/>
              <a:sym typeface="HG明朝B" panose="02020809000000000000" pitchFamily="17" charset="-128"/>
            </a:endParaRPr>
          </a:p>
        </p:txBody>
      </p:sp>
      <p:sp>
        <p:nvSpPr>
          <p:cNvPr id="26" name="Text Box 273">
            <a:extLst>
              <a:ext uri="{FF2B5EF4-FFF2-40B4-BE49-F238E27FC236}">
                <a16:creationId xmlns:a16="http://schemas.microsoft.com/office/drawing/2014/main" id="{7CB9EEE5-25AE-4904-9D42-E7B9F70D7A0E}"/>
              </a:ext>
            </a:extLst>
          </p:cNvPr>
          <p:cNvSpPr>
            <a:spLocks noChangeArrowheads="1"/>
          </p:cNvSpPr>
          <p:nvPr/>
        </p:nvSpPr>
        <p:spPr bwMode="auto">
          <a:xfrm>
            <a:off x="3116263" y="2915084"/>
            <a:ext cx="258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1" hangingPunct="1"/>
            <a:r>
              <a:rPr kumimoji="0" lang="ja-JP" altLang="en-US" sz="2400">
                <a:latin typeface="Arial" panose="020B0604020202020204" pitchFamily="34" charset="0"/>
                <a:sym typeface="HG明朝B" panose="02020809000000000000" pitchFamily="17" charset="-128"/>
              </a:rPr>
              <a:t>t</a:t>
            </a:r>
            <a:endParaRPr kumimoji="0" lang="ja-JP" altLang="ja-JP" sz="2400">
              <a:latin typeface="Arial" panose="020B0604020202020204" pitchFamily="34" charset="0"/>
              <a:sym typeface="HG明朝B" panose="02020809000000000000" pitchFamily="17" charset="-128"/>
            </a:endParaRPr>
          </a:p>
        </p:txBody>
      </p:sp>
      <p:sp>
        <p:nvSpPr>
          <p:cNvPr id="27" name="Line 275">
            <a:extLst>
              <a:ext uri="{FF2B5EF4-FFF2-40B4-BE49-F238E27FC236}">
                <a16:creationId xmlns:a16="http://schemas.microsoft.com/office/drawing/2014/main" id="{531655D8-3652-417C-BC06-3CAAC0600512}"/>
              </a:ext>
            </a:extLst>
          </p:cNvPr>
          <p:cNvSpPr>
            <a:spLocks noChangeAspect="1" noChangeShapeType="1"/>
          </p:cNvSpPr>
          <p:nvPr/>
        </p:nvSpPr>
        <p:spPr bwMode="auto">
          <a:xfrm rot="21120000" flipV="1">
            <a:off x="2597150" y="3972359"/>
            <a:ext cx="1354138" cy="641350"/>
          </a:xfrm>
          <a:prstGeom prst="line">
            <a:avLst/>
          </a:prstGeom>
          <a:noFill/>
          <a:ln w="19050">
            <a:solidFill>
              <a:srgbClr val="3366FF"/>
            </a:solidFill>
            <a:round/>
            <a:headEnd/>
            <a:tailEnd/>
          </a:ln>
          <a:extLst>
            <a:ext uri="{909E8E84-426E-40DD-AFC4-6F175D3DCCD1}">
              <a14:hiddenFill xmlns:a14="http://schemas.microsoft.com/office/drawing/2010/main">
                <a:noFill/>
              </a14:hiddenFill>
            </a:ext>
          </a:extLst>
        </p:spPr>
        <p:txBody>
          <a:bodyPr rot="10800000" lIns="90000" tIns="46800" rIns="90000" bIns="46800"/>
          <a:lstStyle/>
          <a:p>
            <a:endParaRPr lang="ja-JP" altLang="en-US"/>
          </a:p>
        </p:txBody>
      </p:sp>
      <p:sp>
        <p:nvSpPr>
          <p:cNvPr id="28" name="Line 276">
            <a:extLst>
              <a:ext uri="{FF2B5EF4-FFF2-40B4-BE49-F238E27FC236}">
                <a16:creationId xmlns:a16="http://schemas.microsoft.com/office/drawing/2014/main" id="{1F7D81CA-78FD-4476-BAC1-9B2F89E6DB42}"/>
              </a:ext>
            </a:extLst>
          </p:cNvPr>
          <p:cNvSpPr>
            <a:spLocks noChangeShapeType="1"/>
          </p:cNvSpPr>
          <p:nvPr/>
        </p:nvSpPr>
        <p:spPr bwMode="auto">
          <a:xfrm rot="-240000">
            <a:off x="904875" y="4327959"/>
            <a:ext cx="1720850" cy="428625"/>
          </a:xfrm>
          <a:prstGeom prst="line">
            <a:avLst/>
          </a:prstGeom>
          <a:noFill/>
          <a:ln w="19050">
            <a:solidFill>
              <a:srgbClr val="3366FF"/>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ja-JP" altLang="en-US"/>
          </a:p>
        </p:txBody>
      </p:sp>
      <p:sp>
        <p:nvSpPr>
          <p:cNvPr id="29" name="Line 31">
            <a:extLst>
              <a:ext uri="{FF2B5EF4-FFF2-40B4-BE49-F238E27FC236}">
                <a16:creationId xmlns:a16="http://schemas.microsoft.com/office/drawing/2014/main" id="{E9C85D36-C649-4045-91BF-D7E392559E17}"/>
              </a:ext>
            </a:extLst>
          </p:cNvPr>
          <p:cNvSpPr>
            <a:spLocks noChangeShapeType="1"/>
          </p:cNvSpPr>
          <p:nvPr/>
        </p:nvSpPr>
        <p:spPr bwMode="auto">
          <a:xfrm>
            <a:off x="3303588" y="4302559"/>
            <a:ext cx="1584325" cy="0"/>
          </a:xfrm>
          <a:prstGeom prst="line">
            <a:avLst/>
          </a:prstGeom>
          <a:noFill/>
          <a:ln w="19050">
            <a:solidFill>
              <a:srgbClr val="3366FF"/>
            </a:solidFill>
            <a:round/>
            <a:headEnd/>
            <a:tailEnd type="triangle" w="lg" len="lg"/>
          </a:ln>
          <a:extLst>
            <a:ext uri="{909E8E84-426E-40DD-AFC4-6F175D3DCCD1}">
              <a14:hiddenFill xmlns:a14="http://schemas.microsoft.com/office/drawing/2010/main">
                <a:noFill/>
              </a14:hiddenFill>
            </a:ext>
          </a:extLst>
        </p:spPr>
        <p:txBody>
          <a:bodyPr rot="10800000" lIns="90000" tIns="46800" rIns="90000" bIns="46800"/>
          <a:lstStyle/>
          <a:p>
            <a:endParaRPr lang="ja-JP" altLang="en-US"/>
          </a:p>
        </p:txBody>
      </p:sp>
      <p:sp>
        <p:nvSpPr>
          <p:cNvPr id="30" name="Text Box 18">
            <a:extLst>
              <a:ext uri="{FF2B5EF4-FFF2-40B4-BE49-F238E27FC236}">
                <a16:creationId xmlns:a16="http://schemas.microsoft.com/office/drawing/2014/main" id="{F6511D8C-9578-47C9-82CB-65571130BB7E}"/>
              </a:ext>
            </a:extLst>
          </p:cNvPr>
          <p:cNvSpPr>
            <a:spLocks noChangeArrowheads="1"/>
          </p:cNvSpPr>
          <p:nvPr/>
        </p:nvSpPr>
        <p:spPr bwMode="auto">
          <a:xfrm>
            <a:off x="3951288" y="3942196"/>
            <a:ext cx="863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en-US" altLang="ja-JP" dirty="0">
                <a:latin typeface="Arial" panose="020B0604020202020204" pitchFamily="34" charset="0"/>
                <a:sym typeface="HG明朝B" panose="02020809000000000000" pitchFamily="17" charset="-128"/>
              </a:rPr>
              <a:t>y=n</a:t>
            </a:r>
          </a:p>
        </p:txBody>
      </p:sp>
      <p:sp>
        <p:nvSpPr>
          <p:cNvPr id="31" name="Text Box 270">
            <a:extLst>
              <a:ext uri="{FF2B5EF4-FFF2-40B4-BE49-F238E27FC236}">
                <a16:creationId xmlns:a16="http://schemas.microsoft.com/office/drawing/2014/main" id="{16966DFE-D6B0-4533-9ADA-552B58E29C1C}"/>
              </a:ext>
            </a:extLst>
          </p:cNvPr>
          <p:cNvSpPr>
            <a:spLocks noChangeArrowheads="1"/>
          </p:cNvSpPr>
          <p:nvPr/>
        </p:nvSpPr>
        <p:spPr bwMode="auto">
          <a:xfrm>
            <a:off x="558800" y="4183496"/>
            <a:ext cx="3794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eaLnBrk="1" hangingPunct="1"/>
            <a:r>
              <a:rPr kumimoji="0" lang="en-US" altLang="ja-JP" sz="2000" dirty="0">
                <a:latin typeface="Arial" panose="020B0604020202020204" pitchFamily="34" charset="0"/>
                <a:sym typeface="HG明朝B" panose="02020809000000000000" pitchFamily="17" charset="-128"/>
              </a:rPr>
              <a:t>n</a:t>
            </a:r>
          </a:p>
        </p:txBody>
      </p:sp>
      <p:sp>
        <p:nvSpPr>
          <p:cNvPr id="32" name="Rectangle 3">
            <a:extLst>
              <a:ext uri="{FF2B5EF4-FFF2-40B4-BE49-F238E27FC236}">
                <a16:creationId xmlns:a16="http://schemas.microsoft.com/office/drawing/2014/main" id="{722D66B8-C274-44CA-90CE-0E69F3E990B9}"/>
              </a:ext>
            </a:extLst>
          </p:cNvPr>
          <p:cNvSpPr>
            <a:spLocks noChangeArrowheads="1"/>
          </p:cNvSpPr>
          <p:nvPr/>
        </p:nvSpPr>
        <p:spPr bwMode="auto">
          <a:xfrm>
            <a:off x="2839911" y="5571887"/>
            <a:ext cx="3600450" cy="56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bg2"/>
              </a:buClr>
              <a:buSzPct val="75000"/>
              <a:buFont typeface="Wingdings" panose="05000000000000000000" pitchFamily="2" charset="2"/>
              <a:buChar char="p"/>
              <a:defRPr kumimoji="1" sz="2800">
                <a:solidFill>
                  <a:schemeClr val="tx1"/>
                </a:solidFill>
                <a:latin typeface="Verdana" panose="020B0604030504040204" pitchFamily="34" charset="0"/>
                <a:ea typeface="ＭＳ Ｐゴシック" panose="020B0600070205080204" pitchFamily="50" charset="-128"/>
              </a:defRPr>
            </a:lvl1pPr>
            <a:lvl2pPr marL="742950" indent="-285750" eaLnBrk="0" hangingPunct="0">
              <a:spcBef>
                <a:spcPct val="20000"/>
              </a:spcBef>
              <a:buClr>
                <a:schemeClr val="tx2"/>
              </a:buClr>
              <a:buSzPct val="75000"/>
              <a:buFont typeface="Wingdings" panose="05000000000000000000" pitchFamily="2" charset="2"/>
              <a:buChar char="n"/>
              <a:defRPr kumimoji="1" sz="2400">
                <a:solidFill>
                  <a:schemeClr val="tx1"/>
                </a:solidFill>
                <a:latin typeface="Verdana" panose="020B0604030504040204" pitchFamily="34" charset="0"/>
                <a:ea typeface="ＭＳ Ｐゴシック" panose="020B0600070205080204" pitchFamily="50" charset="-128"/>
              </a:defRPr>
            </a:lvl2pPr>
            <a:lvl3pPr marL="1143000" indent="-228600" eaLnBrk="0" hangingPunct="0">
              <a:spcBef>
                <a:spcPct val="20000"/>
              </a:spcBef>
              <a:buClr>
                <a:schemeClr val="accent1"/>
              </a:buClr>
              <a:buSzPct val="65000"/>
              <a:buFont typeface="Wingdings" panose="05000000000000000000" pitchFamily="2" charset="2"/>
              <a:buChar char="p"/>
              <a:defRPr kumimoji="1" sz="2000">
                <a:solidFill>
                  <a:schemeClr val="tx1"/>
                </a:solidFill>
                <a:latin typeface="Verdana" panose="020B0604030504040204" pitchFamily="34" charset="0"/>
                <a:ea typeface="ＭＳ Ｐゴシック" panose="020B0600070205080204" pitchFamily="50" charset="-128"/>
              </a:defRPr>
            </a:lvl3pPr>
            <a:lvl4pPr marL="1600200" indent="-228600" eaLnBrk="0" hangingPunct="0">
              <a:spcBef>
                <a:spcPct val="20000"/>
              </a:spcBef>
              <a:buClr>
                <a:schemeClr val="bg2"/>
              </a:buClr>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spcBef>
                <a:spcPct val="20000"/>
              </a:spcBef>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kumimoji="1">
                <a:solidFill>
                  <a:schemeClr val="tx1"/>
                </a:solidFill>
                <a:latin typeface="Verdana" panose="020B0604030504040204" pitchFamily="34" charset="0"/>
                <a:ea typeface="ＭＳ Ｐゴシック" panose="020B0600070205080204" pitchFamily="50" charset="-128"/>
              </a:defRPr>
            </a:lvl9pPr>
          </a:lstStyle>
          <a:p>
            <a:pPr eaLnBrk="1" hangingPunct="1">
              <a:buFont typeface="Wingdings" panose="05000000000000000000" pitchFamily="2" charset="2"/>
              <a:buNone/>
            </a:pPr>
            <a:r>
              <a:rPr lang="en-US" altLang="ja-JP" sz="2000" dirty="0" err="1"/>
              <a:t>x,y</a:t>
            </a:r>
            <a:r>
              <a:rPr lang="en-US" altLang="ja-JP" sz="2000" dirty="0"/>
              <a:t>:</a:t>
            </a:r>
            <a:r>
              <a:rPr lang="ja-JP" altLang="en-US" sz="2000" dirty="0"/>
              <a:t>ピクセル　　　</a:t>
            </a:r>
            <a:r>
              <a:rPr lang="en-US" altLang="ja-JP" sz="2000" dirty="0"/>
              <a:t>t:</a:t>
            </a:r>
            <a:r>
              <a:rPr lang="ja-JP" altLang="en-US" sz="2000" dirty="0"/>
              <a:t>フレーム</a:t>
            </a:r>
            <a:r>
              <a:rPr lang="ja-JP" altLang="en-US" dirty="0"/>
              <a:t>　</a:t>
            </a:r>
          </a:p>
          <a:p>
            <a:pPr lvl="1" eaLnBrk="1" hangingPunct="1">
              <a:buFont typeface="Wingdings" panose="05000000000000000000" pitchFamily="2" charset="2"/>
              <a:buNone/>
            </a:pPr>
            <a:endParaRPr lang="ja-JP" altLang="en-US" dirty="0"/>
          </a:p>
        </p:txBody>
      </p:sp>
      <p:sp>
        <p:nvSpPr>
          <p:cNvPr id="33" name="テキスト ボックス 32">
            <a:extLst>
              <a:ext uri="{FF2B5EF4-FFF2-40B4-BE49-F238E27FC236}">
                <a16:creationId xmlns:a16="http://schemas.microsoft.com/office/drawing/2014/main" id="{019419B0-CA10-4A6D-969D-160B9BDDF66C}"/>
              </a:ext>
            </a:extLst>
          </p:cNvPr>
          <p:cNvSpPr txBox="1"/>
          <p:nvPr/>
        </p:nvSpPr>
        <p:spPr>
          <a:xfrm>
            <a:off x="628650" y="6390971"/>
            <a:ext cx="7886700" cy="338554"/>
          </a:xfrm>
          <a:prstGeom prst="rect">
            <a:avLst/>
          </a:prstGeom>
          <a:noFill/>
        </p:spPr>
        <p:txBody>
          <a:bodyPr wrap="square" rtlCol="0">
            <a:spAutoFit/>
          </a:bodyPr>
          <a:lstStyle/>
          <a:p>
            <a:pPr marL="0" indent="0">
              <a:buNone/>
            </a:pPr>
            <a:r>
              <a:rPr kumimoji="1" lang="en-US" altLang="ja-JP" sz="1600" dirty="0"/>
              <a:t>※</a:t>
            </a:r>
            <a:r>
              <a:rPr kumimoji="1" lang="ja-JP" altLang="en-US" sz="1600" dirty="0"/>
              <a:t>画像は先行研究</a:t>
            </a:r>
            <a:r>
              <a:rPr kumimoji="1" lang="en-US" altLang="ja-JP" sz="1600" dirty="0"/>
              <a:t>[1]</a:t>
            </a:r>
            <a:r>
              <a:rPr kumimoji="1" lang="ja-JP" altLang="en-US" sz="1600" dirty="0"/>
              <a:t>より引用</a:t>
            </a:r>
            <a:endParaRPr kumimoji="1" lang="en-US" altLang="ja-JP" sz="1600" dirty="0"/>
          </a:p>
        </p:txBody>
      </p:sp>
      <p:cxnSp>
        <p:nvCxnSpPr>
          <p:cNvPr id="35" name="直線矢印コネクタ 34">
            <a:extLst>
              <a:ext uri="{FF2B5EF4-FFF2-40B4-BE49-F238E27FC236}">
                <a16:creationId xmlns:a16="http://schemas.microsoft.com/office/drawing/2014/main" id="{F043EBD5-64E4-4C77-86AA-FCCF022D2764}"/>
              </a:ext>
            </a:extLst>
          </p:cNvPr>
          <p:cNvCxnSpPr>
            <a:cxnSpLocks/>
          </p:cNvCxnSpPr>
          <p:nvPr/>
        </p:nvCxnSpPr>
        <p:spPr bwMode="auto">
          <a:xfrm>
            <a:off x="6953243" y="4589654"/>
            <a:ext cx="0" cy="438704"/>
          </a:xfrm>
          <a:prstGeom prst="straightConnector1">
            <a:avLst/>
          </a:prstGeom>
          <a:noFill/>
          <a:ln w="25400" cap="flat" cmpd="sng" algn="ctr">
            <a:solidFill>
              <a:srgbClr val="FFC000"/>
            </a:solidFill>
            <a:prstDash val="solid"/>
            <a:round/>
            <a:headEnd type="arrow" w="med" len="med"/>
            <a:tailEnd type="arrow"/>
          </a:ln>
          <a:effectLst/>
        </p:spPr>
      </p:cxnSp>
      <p:sp>
        <p:nvSpPr>
          <p:cNvPr id="36" name="テキスト ボックス 35">
            <a:extLst>
              <a:ext uri="{FF2B5EF4-FFF2-40B4-BE49-F238E27FC236}">
                <a16:creationId xmlns:a16="http://schemas.microsoft.com/office/drawing/2014/main" id="{92A25EDF-CD6B-4FE8-94A0-A1E00B97E3F3}"/>
              </a:ext>
            </a:extLst>
          </p:cNvPr>
          <p:cNvSpPr txBox="1"/>
          <p:nvPr/>
        </p:nvSpPr>
        <p:spPr>
          <a:xfrm>
            <a:off x="5486393" y="3230580"/>
            <a:ext cx="1257300" cy="338554"/>
          </a:xfrm>
          <a:prstGeom prst="rect">
            <a:avLst/>
          </a:prstGeom>
          <a:noFill/>
        </p:spPr>
        <p:txBody>
          <a:bodyPr wrap="square" rtlCol="0">
            <a:spAutoFit/>
          </a:bodyPr>
          <a:lstStyle/>
          <a:p>
            <a:r>
              <a:rPr kumimoji="1" lang="ja-JP" altLang="en-US" sz="1600" b="1" dirty="0">
                <a:solidFill>
                  <a:schemeClr val="bg1"/>
                </a:solidFill>
              </a:rPr>
              <a:t>空間勾配</a:t>
            </a:r>
          </a:p>
        </p:txBody>
      </p:sp>
      <p:sp>
        <p:nvSpPr>
          <p:cNvPr id="37" name="テキスト ボックス 36">
            <a:extLst>
              <a:ext uri="{FF2B5EF4-FFF2-40B4-BE49-F238E27FC236}">
                <a16:creationId xmlns:a16="http://schemas.microsoft.com/office/drawing/2014/main" id="{DC6DCE83-C207-4B5F-9696-99A82CFC5760}"/>
              </a:ext>
            </a:extLst>
          </p:cNvPr>
          <p:cNvSpPr txBox="1"/>
          <p:nvPr/>
        </p:nvSpPr>
        <p:spPr>
          <a:xfrm>
            <a:off x="6969956" y="4665094"/>
            <a:ext cx="1257300" cy="338554"/>
          </a:xfrm>
          <a:prstGeom prst="rect">
            <a:avLst/>
          </a:prstGeom>
          <a:noFill/>
        </p:spPr>
        <p:txBody>
          <a:bodyPr wrap="square" rtlCol="0">
            <a:spAutoFit/>
          </a:bodyPr>
          <a:lstStyle/>
          <a:p>
            <a:r>
              <a:rPr kumimoji="1" lang="ja-JP" altLang="en-US" sz="1600" b="1" dirty="0">
                <a:solidFill>
                  <a:schemeClr val="bg1"/>
                </a:solidFill>
              </a:rPr>
              <a:t>時間勾配</a:t>
            </a:r>
          </a:p>
        </p:txBody>
      </p:sp>
      <p:sp>
        <p:nvSpPr>
          <p:cNvPr id="38" name="正方形/長方形 37">
            <a:extLst>
              <a:ext uri="{FF2B5EF4-FFF2-40B4-BE49-F238E27FC236}">
                <a16:creationId xmlns:a16="http://schemas.microsoft.com/office/drawing/2014/main" id="{0E538499-2F09-4AD9-A831-71F023A4D501}"/>
              </a:ext>
            </a:extLst>
          </p:cNvPr>
          <p:cNvSpPr/>
          <p:nvPr/>
        </p:nvSpPr>
        <p:spPr>
          <a:xfrm>
            <a:off x="6543609" y="3288945"/>
            <a:ext cx="157985" cy="1829590"/>
          </a:xfrm>
          <a:prstGeom prst="rect">
            <a:avLst/>
          </a:prstGeom>
          <a:noFill/>
          <a:ln w="25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直線矢印コネクタ 33">
            <a:extLst>
              <a:ext uri="{FF2B5EF4-FFF2-40B4-BE49-F238E27FC236}">
                <a16:creationId xmlns:a16="http://schemas.microsoft.com/office/drawing/2014/main" id="{DD3DB02A-591E-48EF-B01A-1852F29E3C6F}"/>
              </a:ext>
            </a:extLst>
          </p:cNvPr>
          <p:cNvCxnSpPr>
            <a:cxnSpLocks/>
          </p:cNvCxnSpPr>
          <p:nvPr/>
        </p:nvCxnSpPr>
        <p:spPr bwMode="auto">
          <a:xfrm>
            <a:off x="6405764" y="3372284"/>
            <a:ext cx="433673" cy="0"/>
          </a:xfrm>
          <a:prstGeom prst="straightConnector1">
            <a:avLst/>
          </a:prstGeom>
          <a:noFill/>
          <a:ln w="25400" cap="flat" cmpd="sng" algn="ctr">
            <a:solidFill>
              <a:srgbClr val="00B0F0"/>
            </a:solidFill>
            <a:prstDash val="solid"/>
            <a:round/>
            <a:headEnd type="arrow" w="med" len="med"/>
            <a:tailEnd type="arrow"/>
          </a:ln>
          <a:effectLst/>
        </p:spPr>
      </p:cxnSp>
      <p:sp>
        <p:nvSpPr>
          <p:cNvPr id="41" name="テキスト ボックス 40">
            <a:extLst>
              <a:ext uri="{FF2B5EF4-FFF2-40B4-BE49-F238E27FC236}">
                <a16:creationId xmlns:a16="http://schemas.microsoft.com/office/drawing/2014/main" id="{6EA52496-74FF-4F29-AE27-1091D9EA6A88}"/>
              </a:ext>
            </a:extLst>
          </p:cNvPr>
          <p:cNvSpPr txBox="1"/>
          <p:nvPr/>
        </p:nvSpPr>
        <p:spPr>
          <a:xfrm>
            <a:off x="5777114" y="4019454"/>
            <a:ext cx="1257300" cy="338554"/>
          </a:xfrm>
          <a:prstGeom prst="rect">
            <a:avLst/>
          </a:prstGeom>
          <a:noFill/>
        </p:spPr>
        <p:txBody>
          <a:bodyPr wrap="square" rtlCol="0">
            <a:spAutoFit/>
          </a:bodyPr>
          <a:lstStyle/>
          <a:p>
            <a:r>
              <a:rPr kumimoji="1" lang="ja-JP" altLang="en-US" sz="1600" b="1" dirty="0">
                <a:solidFill>
                  <a:srgbClr val="FF0000"/>
                </a:solidFill>
              </a:rPr>
              <a:t>送信機</a:t>
            </a:r>
          </a:p>
        </p:txBody>
      </p:sp>
    </p:spTree>
    <p:extLst>
      <p:ext uri="{BB962C8B-B14F-4D97-AF65-F5344CB8AC3E}">
        <p14:creationId xmlns:p14="http://schemas.microsoft.com/office/powerpoint/2010/main" val="2746728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図 21">
            <a:extLst>
              <a:ext uri="{FF2B5EF4-FFF2-40B4-BE49-F238E27FC236}">
                <a16:creationId xmlns:a16="http://schemas.microsoft.com/office/drawing/2014/main" id="{09253825-A903-427E-AD58-1F0913732CCB}"/>
              </a:ext>
            </a:extLst>
          </p:cNvPr>
          <p:cNvPicPr>
            <a:picLocks noChangeAspect="1"/>
          </p:cNvPicPr>
          <p:nvPr/>
        </p:nvPicPr>
        <p:blipFill rotWithShape="1">
          <a:blip r:embed="rId2"/>
          <a:srcRect r="66294"/>
          <a:stretch/>
        </p:blipFill>
        <p:spPr>
          <a:xfrm>
            <a:off x="1741307" y="2578171"/>
            <a:ext cx="1911037" cy="3279932"/>
          </a:xfrm>
          <a:prstGeom prst="rect">
            <a:avLst/>
          </a:prstGeom>
        </p:spPr>
      </p:pic>
      <p:sp>
        <p:nvSpPr>
          <p:cNvPr id="2" name="タイトル 1">
            <a:extLst>
              <a:ext uri="{FF2B5EF4-FFF2-40B4-BE49-F238E27FC236}">
                <a16:creationId xmlns:a16="http://schemas.microsoft.com/office/drawing/2014/main" id="{09B16B54-9EE3-4B95-8C1E-0387512493BF}"/>
              </a:ext>
            </a:extLst>
          </p:cNvPr>
          <p:cNvSpPr>
            <a:spLocks noGrp="1"/>
          </p:cNvSpPr>
          <p:nvPr>
            <p:ph type="title"/>
          </p:nvPr>
        </p:nvSpPr>
        <p:spPr/>
        <p:txBody>
          <a:bodyPr>
            <a:normAutofit/>
          </a:bodyPr>
          <a:lstStyle/>
          <a:p>
            <a:r>
              <a:rPr kumimoji="1" lang="en-US" altLang="ja-JP" dirty="0"/>
              <a:t>ITS</a:t>
            </a:r>
            <a:r>
              <a:rPr kumimoji="1" lang="ja-JP" altLang="en-US" dirty="0"/>
              <a:t>可視光通信の研究動向</a:t>
            </a:r>
          </a:p>
        </p:txBody>
      </p:sp>
      <p:sp>
        <p:nvSpPr>
          <p:cNvPr id="3" name="コンテンツ プレースホルダー 2">
            <a:extLst>
              <a:ext uri="{FF2B5EF4-FFF2-40B4-BE49-F238E27FC236}">
                <a16:creationId xmlns:a16="http://schemas.microsoft.com/office/drawing/2014/main" id="{27BB9FC5-9A76-4C41-99EE-AE8B2DE8DC5F}"/>
              </a:ext>
            </a:extLst>
          </p:cNvPr>
          <p:cNvSpPr>
            <a:spLocks noGrp="1"/>
          </p:cNvSpPr>
          <p:nvPr>
            <p:ph idx="1"/>
          </p:nvPr>
        </p:nvSpPr>
        <p:spPr/>
        <p:txBody>
          <a:bodyPr/>
          <a:lstStyle/>
          <a:p>
            <a:r>
              <a:rPr lang="ja-JP" altLang="en-US" dirty="0"/>
              <a:t>送信機が受信機の前後にあるモデル</a:t>
            </a:r>
            <a:r>
              <a:rPr lang="en-US" altLang="ja-JP" baseline="30000" dirty="0"/>
              <a:t>[1]</a:t>
            </a:r>
            <a:r>
              <a:rPr lang="ja-JP" altLang="en-US" b="1" baseline="30000" dirty="0"/>
              <a:t>①</a:t>
            </a:r>
            <a:r>
              <a:rPr lang="ja-JP" altLang="en-US" dirty="0"/>
              <a:t>がほとんどで，　　　　　　　　　　　　受信機が送信機を横切るモデル</a:t>
            </a:r>
            <a:r>
              <a:rPr lang="ja-JP" altLang="en-US" b="1" baseline="30000" dirty="0"/>
              <a:t>②</a:t>
            </a:r>
            <a:r>
              <a:rPr lang="ja-JP" altLang="en-US" dirty="0"/>
              <a:t>は少ない</a:t>
            </a:r>
            <a:endParaRPr lang="en-US" altLang="ja-JP" dirty="0"/>
          </a:p>
          <a:p>
            <a:pPr marL="0" indent="0">
              <a:buNone/>
            </a:pPr>
            <a:r>
              <a:rPr lang="ja-JP" altLang="en-US" dirty="0"/>
              <a:t>→本研究は車両と側方の送信機との通信モデルを考える</a:t>
            </a:r>
            <a:endParaRPr lang="en-US" altLang="ja-JP" dirty="0"/>
          </a:p>
        </p:txBody>
      </p:sp>
      <p:sp>
        <p:nvSpPr>
          <p:cNvPr id="4" name="スライド番号プレースホルダー 3">
            <a:extLst>
              <a:ext uri="{FF2B5EF4-FFF2-40B4-BE49-F238E27FC236}">
                <a16:creationId xmlns:a16="http://schemas.microsoft.com/office/drawing/2014/main" id="{7D05EEAF-16A0-49AC-A02F-2785CE29E4DF}"/>
              </a:ext>
            </a:extLst>
          </p:cNvPr>
          <p:cNvSpPr>
            <a:spLocks noGrp="1"/>
          </p:cNvSpPr>
          <p:nvPr>
            <p:ph type="sldNum" sz="quarter" idx="12"/>
          </p:nvPr>
        </p:nvSpPr>
        <p:spPr/>
        <p:txBody>
          <a:bodyPr/>
          <a:lstStyle/>
          <a:p>
            <a:fld id="{4611F9C2-6641-4325-A1B0-8726CAAFC082}" type="slidenum">
              <a:rPr kumimoji="1" lang="ja-JP" altLang="en-US" smtClean="0"/>
              <a:pPr/>
              <a:t>3</a:t>
            </a:fld>
            <a:endParaRPr kumimoji="1" lang="ja-JP" altLang="en-US" dirty="0"/>
          </a:p>
        </p:txBody>
      </p:sp>
      <p:sp>
        <p:nvSpPr>
          <p:cNvPr id="9" name="テキスト ボックス 8">
            <a:extLst>
              <a:ext uri="{FF2B5EF4-FFF2-40B4-BE49-F238E27FC236}">
                <a16:creationId xmlns:a16="http://schemas.microsoft.com/office/drawing/2014/main" id="{A3BE0096-3B6C-4D09-AB6F-52FB2F4BD441}"/>
              </a:ext>
            </a:extLst>
          </p:cNvPr>
          <p:cNvSpPr txBox="1"/>
          <p:nvPr/>
        </p:nvSpPr>
        <p:spPr>
          <a:xfrm>
            <a:off x="628650" y="5899448"/>
            <a:ext cx="7886700" cy="830997"/>
          </a:xfrm>
          <a:prstGeom prst="rect">
            <a:avLst/>
          </a:prstGeom>
          <a:noFill/>
        </p:spPr>
        <p:txBody>
          <a:bodyPr wrap="square" rtlCol="0">
            <a:spAutoFit/>
          </a:bodyPr>
          <a:lstStyle/>
          <a:p>
            <a:pPr marL="0" indent="0">
              <a:buNone/>
            </a:pPr>
            <a:r>
              <a:rPr kumimoji="1" lang="en-US" altLang="ja-JP" sz="1600" dirty="0"/>
              <a:t>[1]</a:t>
            </a:r>
            <a:r>
              <a:rPr lang="ja-JP" altLang="en-US" sz="1600" dirty="0"/>
              <a:t> </a:t>
            </a:r>
            <a:endParaRPr lang="en-US" altLang="ja-JP" sz="1600" dirty="0"/>
          </a:p>
          <a:p>
            <a:pPr marL="0" indent="0">
              <a:buNone/>
            </a:pPr>
            <a:r>
              <a:rPr lang="ja-JP" altLang="en-US" sz="1600" dirty="0"/>
              <a:t>「</a:t>
            </a:r>
            <a:r>
              <a:rPr kumimoji="1" lang="ja-JP" altLang="en-US" sz="1600" dirty="0"/>
              <a:t>路車間可視光通信のための時間及び空間方向の勾配値を</a:t>
            </a:r>
            <a:endParaRPr kumimoji="1" lang="en-US" altLang="ja-JP" sz="1600" dirty="0"/>
          </a:p>
          <a:p>
            <a:pPr marL="0" indent="0">
              <a:buNone/>
            </a:pPr>
            <a:r>
              <a:rPr kumimoji="1" lang="ja-JP" altLang="en-US" sz="1600" dirty="0"/>
              <a:t>特徴量とした</a:t>
            </a:r>
            <a:r>
              <a:rPr kumimoji="1" lang="en-US" altLang="ja-JP" sz="1600" dirty="0"/>
              <a:t>LED</a:t>
            </a:r>
            <a:r>
              <a:rPr kumimoji="1" lang="ja-JP" altLang="en-US" sz="1600" dirty="0"/>
              <a:t>アレイ捕捉手法」，臼井俊亮，修士論文，</a:t>
            </a:r>
            <a:r>
              <a:rPr kumimoji="1" lang="en-US" altLang="ja-JP" sz="1600" dirty="0"/>
              <a:t>(2014)</a:t>
            </a:r>
          </a:p>
        </p:txBody>
      </p:sp>
      <p:grpSp>
        <p:nvGrpSpPr>
          <p:cNvPr id="25" name="グループ化 24">
            <a:extLst>
              <a:ext uri="{FF2B5EF4-FFF2-40B4-BE49-F238E27FC236}">
                <a16:creationId xmlns:a16="http://schemas.microsoft.com/office/drawing/2014/main" id="{0335CFAA-8031-41C7-955A-59EFBB1A02D5}"/>
              </a:ext>
            </a:extLst>
          </p:cNvPr>
          <p:cNvGrpSpPr/>
          <p:nvPr/>
        </p:nvGrpSpPr>
        <p:grpSpPr>
          <a:xfrm>
            <a:off x="6363274" y="2992421"/>
            <a:ext cx="1232161" cy="2148708"/>
            <a:chOff x="7086599" y="1659198"/>
            <a:chExt cx="1232161" cy="2148708"/>
          </a:xfrm>
        </p:grpSpPr>
        <p:pic>
          <p:nvPicPr>
            <p:cNvPr id="26" name="図 25">
              <a:extLst>
                <a:ext uri="{FF2B5EF4-FFF2-40B4-BE49-F238E27FC236}">
                  <a16:creationId xmlns:a16="http://schemas.microsoft.com/office/drawing/2014/main" id="{8CDF7AA0-F717-489A-900B-5744655085AF}"/>
                </a:ext>
              </a:extLst>
            </p:cNvPr>
            <p:cNvPicPr>
              <a:picLocks noChangeAspect="1"/>
            </p:cNvPicPr>
            <p:nvPr/>
          </p:nvPicPr>
          <p:blipFill rotWithShape="1">
            <a:blip r:embed="rId3">
              <a:extLst>
                <a:ext uri="{28A0092B-C50C-407E-A947-70E740481C1C}">
                  <a14:useLocalDpi xmlns:a14="http://schemas.microsoft.com/office/drawing/2010/main" val="0"/>
                </a:ext>
              </a:extLst>
            </a:blip>
            <a:srcRect l="7696" r="50550"/>
            <a:stretch/>
          </p:blipFill>
          <p:spPr>
            <a:xfrm rot="16200000" flipH="1">
              <a:off x="6679653" y="2168798"/>
              <a:ext cx="2148708" cy="1129507"/>
            </a:xfrm>
            <a:prstGeom prst="rect">
              <a:avLst/>
            </a:prstGeom>
          </p:spPr>
        </p:pic>
        <p:pic>
          <p:nvPicPr>
            <p:cNvPr id="27" name="図 26">
              <a:extLst>
                <a:ext uri="{FF2B5EF4-FFF2-40B4-BE49-F238E27FC236}">
                  <a16:creationId xmlns:a16="http://schemas.microsoft.com/office/drawing/2014/main" id="{5E2C79D5-7029-4050-BF53-C10B906DF2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flipH="1">
              <a:off x="7091584" y="2211664"/>
              <a:ext cx="986326" cy="956825"/>
            </a:xfrm>
            <a:prstGeom prst="rect">
              <a:avLst/>
            </a:prstGeom>
          </p:spPr>
        </p:pic>
        <p:sp>
          <p:nvSpPr>
            <p:cNvPr id="28" name="フリーフォーム: 図形 27">
              <a:extLst>
                <a:ext uri="{FF2B5EF4-FFF2-40B4-BE49-F238E27FC236}">
                  <a16:creationId xmlns:a16="http://schemas.microsoft.com/office/drawing/2014/main" id="{DDE2642A-F70A-42E7-9508-083CAEE9E7FA}"/>
                </a:ext>
              </a:extLst>
            </p:cNvPr>
            <p:cNvSpPr/>
            <p:nvPr/>
          </p:nvSpPr>
          <p:spPr>
            <a:xfrm rot="5400000" flipH="1">
              <a:off x="7155846" y="2554425"/>
              <a:ext cx="219760" cy="358253"/>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grpSp>
        <p:nvGrpSpPr>
          <p:cNvPr id="29" name="グループ化 28">
            <a:extLst>
              <a:ext uri="{FF2B5EF4-FFF2-40B4-BE49-F238E27FC236}">
                <a16:creationId xmlns:a16="http://schemas.microsoft.com/office/drawing/2014/main" id="{BFB5C068-4673-480E-A9CC-EF30D39E61AC}"/>
              </a:ext>
            </a:extLst>
          </p:cNvPr>
          <p:cNvGrpSpPr>
            <a:grpSpLocks noChangeAspect="1"/>
          </p:cNvGrpSpPr>
          <p:nvPr/>
        </p:nvGrpSpPr>
        <p:grpSpPr>
          <a:xfrm>
            <a:off x="5419917" y="3899993"/>
            <a:ext cx="631716" cy="590054"/>
            <a:chOff x="5028472" y="3861681"/>
            <a:chExt cx="2750148" cy="2568774"/>
          </a:xfrm>
          <a:scene3d>
            <a:camera prst="isometricOffAxis2Right"/>
            <a:lightRig rig="threePt" dir="t"/>
          </a:scene3d>
        </p:grpSpPr>
        <p:cxnSp>
          <p:nvCxnSpPr>
            <p:cNvPr id="30" name="直線コネクタ 29">
              <a:extLst>
                <a:ext uri="{FF2B5EF4-FFF2-40B4-BE49-F238E27FC236}">
                  <a16:creationId xmlns:a16="http://schemas.microsoft.com/office/drawing/2014/main" id="{09F45FD6-4FCD-4021-9C11-C704472600B3}"/>
                </a:ext>
              </a:extLst>
            </p:cNvPr>
            <p:cNvCxnSpPr>
              <a:cxnSpLocks/>
            </p:cNvCxnSpPr>
            <p:nvPr/>
          </p:nvCxnSpPr>
          <p:spPr>
            <a:xfrm>
              <a:off x="7113243" y="5524759"/>
              <a:ext cx="0" cy="905696"/>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09A6B833-F0F9-4EAF-B42C-D597AAF9CE8D}"/>
                </a:ext>
              </a:extLst>
            </p:cNvPr>
            <p:cNvCxnSpPr>
              <a:cxnSpLocks/>
            </p:cNvCxnSpPr>
            <p:nvPr/>
          </p:nvCxnSpPr>
          <p:spPr>
            <a:xfrm>
              <a:off x="5764399" y="5524759"/>
              <a:ext cx="0" cy="905696"/>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四角形: 角を丸くする 31">
              <a:extLst>
                <a:ext uri="{FF2B5EF4-FFF2-40B4-BE49-F238E27FC236}">
                  <a16:creationId xmlns:a16="http://schemas.microsoft.com/office/drawing/2014/main" id="{8515D7C0-B36A-4A9E-AA60-4C90F79E978F}"/>
                </a:ext>
              </a:extLst>
            </p:cNvPr>
            <p:cNvSpPr>
              <a:spLocks noChangeAspect="1"/>
            </p:cNvSpPr>
            <p:nvPr/>
          </p:nvSpPr>
          <p:spPr>
            <a:xfrm>
              <a:off x="5028472" y="3861681"/>
              <a:ext cx="2750148" cy="1850968"/>
            </a:xfrm>
            <a:prstGeom prst="roundRect">
              <a:avLst/>
            </a:prstGeom>
            <a:solidFill>
              <a:schemeClr val="bg2">
                <a:lumMod val="9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3" name="正方形/長方形 32">
              <a:extLst>
                <a:ext uri="{FF2B5EF4-FFF2-40B4-BE49-F238E27FC236}">
                  <a16:creationId xmlns:a16="http://schemas.microsoft.com/office/drawing/2014/main" id="{D4872F99-11C4-4E73-A557-62AFE3EF8095}"/>
                </a:ext>
              </a:extLst>
            </p:cNvPr>
            <p:cNvSpPr>
              <a:spLocks/>
            </p:cNvSpPr>
            <p:nvPr/>
          </p:nvSpPr>
          <p:spPr>
            <a:xfrm>
              <a:off x="5193041" y="3996962"/>
              <a:ext cx="2401115" cy="1580405"/>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9" name="直線矢印コネクタ 38">
            <a:extLst>
              <a:ext uri="{FF2B5EF4-FFF2-40B4-BE49-F238E27FC236}">
                <a16:creationId xmlns:a16="http://schemas.microsoft.com/office/drawing/2014/main" id="{12382A5E-E3FE-4168-8345-6C9304E571E1}"/>
              </a:ext>
            </a:extLst>
          </p:cNvPr>
          <p:cNvCxnSpPr>
            <a:cxnSpLocks/>
          </p:cNvCxnSpPr>
          <p:nvPr/>
        </p:nvCxnSpPr>
        <p:spPr>
          <a:xfrm>
            <a:off x="5980566" y="4060175"/>
            <a:ext cx="382709" cy="0"/>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41" name="直線矢印コネクタ 40">
            <a:extLst>
              <a:ext uri="{FF2B5EF4-FFF2-40B4-BE49-F238E27FC236}">
                <a16:creationId xmlns:a16="http://schemas.microsoft.com/office/drawing/2014/main" id="{3B59383F-7EC4-4E0D-B8AD-2378F6348E1D}"/>
              </a:ext>
            </a:extLst>
          </p:cNvPr>
          <p:cNvCxnSpPr>
            <a:cxnSpLocks/>
          </p:cNvCxnSpPr>
          <p:nvPr/>
        </p:nvCxnSpPr>
        <p:spPr>
          <a:xfrm rot="16200000">
            <a:off x="6729268" y="3982008"/>
            <a:ext cx="903745" cy="0"/>
          </a:xfrm>
          <a:prstGeom prst="straightConnector1">
            <a:avLst/>
          </a:prstGeom>
          <a:ln w="38100">
            <a:solidFill>
              <a:schemeClr val="tx1"/>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6" name="テキスト ボックス 5">
            <a:extLst>
              <a:ext uri="{FF2B5EF4-FFF2-40B4-BE49-F238E27FC236}">
                <a16:creationId xmlns:a16="http://schemas.microsoft.com/office/drawing/2014/main" id="{F0F3ADEB-5E92-4176-9352-B100C6C35532}"/>
              </a:ext>
            </a:extLst>
          </p:cNvPr>
          <p:cNvSpPr txBox="1"/>
          <p:nvPr/>
        </p:nvSpPr>
        <p:spPr>
          <a:xfrm>
            <a:off x="1838613" y="2321696"/>
            <a:ext cx="2043703" cy="400110"/>
          </a:xfrm>
          <a:prstGeom prst="rect">
            <a:avLst/>
          </a:prstGeom>
          <a:noFill/>
        </p:spPr>
        <p:txBody>
          <a:bodyPr wrap="square" rtlCol="0">
            <a:spAutoFit/>
          </a:bodyPr>
          <a:lstStyle/>
          <a:p>
            <a:r>
              <a:rPr kumimoji="1" lang="ja-JP" altLang="en-US" sz="2000" b="1" dirty="0"/>
              <a:t>①</a:t>
            </a:r>
            <a:r>
              <a:rPr kumimoji="1" lang="ja-JP" altLang="en-US" sz="2000" dirty="0"/>
              <a:t>従来モデル</a:t>
            </a:r>
          </a:p>
        </p:txBody>
      </p:sp>
      <p:sp>
        <p:nvSpPr>
          <p:cNvPr id="7" name="テキスト ボックス 6">
            <a:extLst>
              <a:ext uri="{FF2B5EF4-FFF2-40B4-BE49-F238E27FC236}">
                <a16:creationId xmlns:a16="http://schemas.microsoft.com/office/drawing/2014/main" id="{42EF012B-02BC-437F-AD9E-04821F37991D}"/>
              </a:ext>
            </a:extLst>
          </p:cNvPr>
          <p:cNvSpPr txBox="1"/>
          <p:nvPr/>
        </p:nvSpPr>
        <p:spPr>
          <a:xfrm>
            <a:off x="5654879" y="2321696"/>
            <a:ext cx="2133298" cy="400110"/>
          </a:xfrm>
          <a:prstGeom prst="rect">
            <a:avLst/>
          </a:prstGeom>
          <a:noFill/>
        </p:spPr>
        <p:txBody>
          <a:bodyPr wrap="square" rtlCol="0">
            <a:spAutoFit/>
          </a:bodyPr>
          <a:lstStyle/>
          <a:p>
            <a:r>
              <a:rPr kumimoji="1" lang="ja-JP" altLang="en-US" sz="2000" b="1" dirty="0"/>
              <a:t>②</a:t>
            </a:r>
            <a:r>
              <a:rPr kumimoji="1" lang="ja-JP" altLang="en-US" sz="2000" dirty="0"/>
              <a:t>提案モデル</a:t>
            </a:r>
          </a:p>
        </p:txBody>
      </p:sp>
    </p:spTree>
    <p:extLst>
      <p:ext uri="{BB962C8B-B14F-4D97-AF65-F5344CB8AC3E}">
        <p14:creationId xmlns:p14="http://schemas.microsoft.com/office/powerpoint/2010/main" val="27578723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22DBEC-710D-4165-9A49-2CB04A6AAAB4}"/>
              </a:ext>
            </a:extLst>
          </p:cNvPr>
          <p:cNvSpPr>
            <a:spLocks noGrp="1"/>
          </p:cNvSpPr>
          <p:nvPr>
            <p:ph type="title"/>
          </p:nvPr>
        </p:nvSpPr>
        <p:spPr/>
        <p:txBody>
          <a:bodyPr/>
          <a:lstStyle/>
          <a:p>
            <a:r>
              <a:rPr kumimoji="1" lang="ja-JP" altLang="en-US" dirty="0"/>
              <a:t>先行研究：</a:t>
            </a:r>
            <a:r>
              <a:rPr kumimoji="1" lang="en-US" altLang="ja-JP" dirty="0"/>
              <a:t>LED</a:t>
            </a:r>
            <a:r>
              <a:rPr kumimoji="1" lang="ja-JP" altLang="en-US" dirty="0"/>
              <a:t>アレイ捕捉結果</a:t>
            </a:r>
          </a:p>
        </p:txBody>
      </p:sp>
      <p:sp>
        <p:nvSpPr>
          <p:cNvPr id="3" name="コンテンツ プレースホルダー 2">
            <a:extLst>
              <a:ext uri="{FF2B5EF4-FFF2-40B4-BE49-F238E27FC236}">
                <a16:creationId xmlns:a16="http://schemas.microsoft.com/office/drawing/2014/main" id="{BC5427C5-AC74-4588-BD9B-3F49F901A6BB}"/>
              </a:ext>
            </a:extLst>
          </p:cNvPr>
          <p:cNvSpPr>
            <a:spLocks noGrp="1"/>
          </p:cNvSpPr>
          <p:nvPr>
            <p:ph idx="1"/>
          </p:nvPr>
        </p:nvSpPr>
        <p:spPr/>
        <p:txBody>
          <a:bodyPr/>
          <a:lstStyle/>
          <a:p>
            <a:r>
              <a:rPr lang="en-US" altLang="ja-JP" dirty="0"/>
              <a:t>LED</a:t>
            </a:r>
            <a:r>
              <a:rPr lang="ja-JP" altLang="en-US" dirty="0"/>
              <a:t>と背景の空間勾配</a:t>
            </a:r>
            <a:r>
              <a:rPr lang="en-US" altLang="ja-JP" dirty="0"/>
              <a:t>-</a:t>
            </a:r>
            <a:r>
              <a:rPr lang="ja-JP" altLang="en-US" dirty="0"/>
              <a:t>時間勾配をプロットし，　　　　　　散布図から閾値を求め，判別を行った</a:t>
            </a:r>
            <a:endParaRPr lang="en-US" altLang="ja-JP" dirty="0"/>
          </a:p>
          <a:p>
            <a:pPr marL="0" indent="0">
              <a:buNone/>
            </a:pPr>
            <a:r>
              <a:rPr kumimoji="1" lang="ja-JP" altLang="en-US" dirty="0"/>
              <a:t>⇒捕捉率</a:t>
            </a:r>
            <a:r>
              <a:rPr kumimoji="1" lang="en-US" altLang="ja-JP" dirty="0"/>
              <a:t>100%</a:t>
            </a:r>
            <a:r>
              <a:rPr kumimoji="1" lang="ja-JP" altLang="en-US" dirty="0"/>
              <a:t>を達成</a:t>
            </a:r>
          </a:p>
        </p:txBody>
      </p:sp>
      <p:sp>
        <p:nvSpPr>
          <p:cNvPr id="4" name="スライド番号プレースホルダー 3">
            <a:extLst>
              <a:ext uri="{FF2B5EF4-FFF2-40B4-BE49-F238E27FC236}">
                <a16:creationId xmlns:a16="http://schemas.microsoft.com/office/drawing/2014/main" id="{CDF18EE3-B200-46B9-933A-17802F4F08B6}"/>
              </a:ext>
            </a:extLst>
          </p:cNvPr>
          <p:cNvSpPr>
            <a:spLocks noGrp="1"/>
          </p:cNvSpPr>
          <p:nvPr>
            <p:ph type="sldNum" sz="quarter" idx="12"/>
          </p:nvPr>
        </p:nvSpPr>
        <p:spPr/>
        <p:txBody>
          <a:bodyPr/>
          <a:lstStyle/>
          <a:p>
            <a:fld id="{4611F9C2-6641-4325-A1B0-8726CAAFC082}" type="slidenum">
              <a:rPr kumimoji="1" lang="ja-JP" altLang="en-US" smtClean="0"/>
              <a:pPr/>
              <a:t>30</a:t>
            </a:fld>
            <a:endParaRPr kumimoji="1" lang="ja-JP" altLang="en-US" dirty="0"/>
          </a:p>
        </p:txBody>
      </p:sp>
      <p:pic>
        <p:nvPicPr>
          <p:cNvPr id="5" name="図 4">
            <a:extLst>
              <a:ext uri="{FF2B5EF4-FFF2-40B4-BE49-F238E27FC236}">
                <a16:creationId xmlns:a16="http://schemas.microsoft.com/office/drawing/2014/main" id="{BEB8A553-C019-4C76-A707-4ED6A89419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6068" y="2410972"/>
            <a:ext cx="5200532" cy="3979999"/>
          </a:xfrm>
          <a:prstGeom prst="rect">
            <a:avLst/>
          </a:prstGeom>
        </p:spPr>
      </p:pic>
      <p:cxnSp>
        <p:nvCxnSpPr>
          <p:cNvPr id="6" name="直線コネクタ 5">
            <a:extLst>
              <a:ext uri="{FF2B5EF4-FFF2-40B4-BE49-F238E27FC236}">
                <a16:creationId xmlns:a16="http://schemas.microsoft.com/office/drawing/2014/main" id="{70125217-244E-43F4-A098-74DBE1FF42A2}"/>
              </a:ext>
            </a:extLst>
          </p:cNvPr>
          <p:cNvCxnSpPr/>
          <p:nvPr/>
        </p:nvCxnSpPr>
        <p:spPr bwMode="auto">
          <a:xfrm flipV="1">
            <a:off x="2254085" y="3661396"/>
            <a:ext cx="5472608" cy="1584175"/>
          </a:xfrm>
          <a:prstGeom prst="line">
            <a:avLst/>
          </a:prstGeom>
          <a:noFill/>
          <a:ln w="50800" cap="flat" cmpd="sng" algn="ctr">
            <a:solidFill>
              <a:srgbClr val="00B050">
                <a:alpha val="50000"/>
              </a:srgbClr>
            </a:solidFill>
            <a:prstDash val="solid"/>
            <a:round/>
            <a:headEnd type="none" w="med" len="med"/>
            <a:tailEnd type="none" w="med" len="med"/>
          </a:ln>
          <a:effectLst/>
        </p:spPr>
      </p:cxnSp>
      <p:sp>
        <p:nvSpPr>
          <p:cNvPr id="7" name="テキスト ボックス 6">
            <a:extLst>
              <a:ext uri="{FF2B5EF4-FFF2-40B4-BE49-F238E27FC236}">
                <a16:creationId xmlns:a16="http://schemas.microsoft.com/office/drawing/2014/main" id="{22B17555-F966-4D3D-BE08-BB62F05E20CA}"/>
              </a:ext>
            </a:extLst>
          </p:cNvPr>
          <p:cNvSpPr txBox="1"/>
          <p:nvPr/>
        </p:nvSpPr>
        <p:spPr>
          <a:xfrm>
            <a:off x="628650" y="6390971"/>
            <a:ext cx="7886700" cy="338554"/>
          </a:xfrm>
          <a:prstGeom prst="rect">
            <a:avLst/>
          </a:prstGeom>
          <a:noFill/>
        </p:spPr>
        <p:txBody>
          <a:bodyPr wrap="square" rtlCol="0">
            <a:spAutoFit/>
          </a:bodyPr>
          <a:lstStyle/>
          <a:p>
            <a:pPr marL="0" indent="0">
              <a:buNone/>
            </a:pPr>
            <a:r>
              <a:rPr kumimoji="1" lang="en-US" altLang="ja-JP" sz="1600" dirty="0"/>
              <a:t>※</a:t>
            </a:r>
            <a:r>
              <a:rPr kumimoji="1" lang="ja-JP" altLang="en-US" sz="1600" dirty="0"/>
              <a:t>画像は先行研究</a:t>
            </a:r>
            <a:r>
              <a:rPr kumimoji="1" lang="en-US" altLang="ja-JP" sz="1600" dirty="0"/>
              <a:t>[1]</a:t>
            </a:r>
            <a:r>
              <a:rPr kumimoji="1" lang="ja-JP" altLang="en-US" sz="1600" dirty="0"/>
              <a:t>より引用</a:t>
            </a:r>
            <a:endParaRPr kumimoji="1" lang="en-US" altLang="ja-JP" sz="1600" dirty="0"/>
          </a:p>
        </p:txBody>
      </p:sp>
    </p:spTree>
    <p:extLst>
      <p:ext uri="{BB962C8B-B14F-4D97-AF65-F5344CB8AC3E}">
        <p14:creationId xmlns:p14="http://schemas.microsoft.com/office/powerpoint/2010/main" val="31827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D0199890-AEBB-49AC-8F7C-9EA14122171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Effect>
                      <a14:saturation sat="50000"/>
                    </a14:imgEffect>
                  </a14:imgLayer>
                </a14:imgProps>
              </a:ext>
              <a:ext uri="{28A0092B-C50C-407E-A947-70E740481C1C}">
                <a14:useLocalDpi xmlns:a14="http://schemas.microsoft.com/office/drawing/2010/main" val="0"/>
              </a:ext>
            </a:extLst>
          </a:blip>
          <a:srcRect l="45486" t="44495" r="50123" b="53372"/>
          <a:stretch/>
        </p:blipFill>
        <p:spPr>
          <a:xfrm>
            <a:off x="5380273" y="5139974"/>
            <a:ext cx="1260000" cy="612000"/>
          </a:xfrm>
          <a:prstGeom prst="rect">
            <a:avLst/>
          </a:prstGeom>
          <a:solidFill>
            <a:srgbClr val="2F528F"/>
          </a:solidFill>
          <a:ln w="12700">
            <a:solidFill>
              <a:schemeClr val="tx1"/>
            </a:solidFill>
          </a:ln>
        </p:spPr>
      </p:pic>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normAutofit/>
          </a:bodyPr>
          <a:lstStyle/>
          <a:p>
            <a:r>
              <a:rPr lang="ja-JP" altLang="en-US" dirty="0"/>
              <a:t>空間</a:t>
            </a:r>
            <a:r>
              <a:rPr lang="en-US" altLang="ja-JP" dirty="0"/>
              <a:t>-</a:t>
            </a:r>
            <a:r>
              <a:rPr lang="ja-JP" altLang="en-US" dirty="0"/>
              <a:t>時間勾配</a:t>
            </a:r>
            <a:endParaRPr kumimoji="1" lang="ja-JP" altLang="en-US"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31</a:t>
            </a:fld>
            <a:endParaRPr kumimoji="1" lang="ja-JP" altLang="en-US" dirty="0"/>
          </a:p>
        </p:txBody>
      </p:sp>
      <p:sp>
        <p:nvSpPr>
          <p:cNvPr id="6" name="コンテンツ プレースホルダー 2">
            <a:extLst>
              <a:ext uri="{FF2B5EF4-FFF2-40B4-BE49-F238E27FC236}">
                <a16:creationId xmlns:a16="http://schemas.microsoft.com/office/drawing/2014/main" id="{64FF2A4B-6004-44C1-8E19-1C218C6CC35A}"/>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b="1" dirty="0"/>
              <a:t>空間勾配</a:t>
            </a:r>
            <a:r>
              <a:rPr lang="ja-JP" altLang="en-US" sz="2000" dirty="0"/>
              <a:t>（単一画像の輝度値勾配）</a:t>
            </a:r>
            <a:endParaRPr lang="en-US" altLang="ja-JP" sz="2000" dirty="0"/>
          </a:p>
          <a:p>
            <a:pPr lvl="1"/>
            <a:r>
              <a:rPr lang="ja-JP" altLang="en-US" dirty="0"/>
              <a:t>撮影画像の輝度値勾配</a:t>
            </a:r>
            <a:r>
              <a:rPr lang="en-US" altLang="ja-JP" dirty="0"/>
              <a:t>(</a:t>
            </a:r>
            <a:r>
              <a:rPr lang="ja-JP" altLang="en-US" dirty="0"/>
              <a:t>エッジ</a:t>
            </a:r>
            <a:r>
              <a:rPr lang="en-US" altLang="ja-JP" dirty="0"/>
              <a:t>)</a:t>
            </a:r>
            <a:r>
              <a:rPr lang="ja-JP" altLang="en-US" dirty="0"/>
              <a:t>を測定する</a:t>
            </a:r>
            <a:endParaRPr lang="en-US" altLang="ja-JP" dirty="0"/>
          </a:p>
          <a:p>
            <a:pPr lvl="1"/>
            <a:r>
              <a:rPr lang="ja-JP" altLang="en-US" dirty="0"/>
              <a:t>輝度値の小さい自然背景は小さい値，　　　　　　　　　　　　　　　輝度値の大きい物体</a:t>
            </a:r>
            <a:r>
              <a:rPr lang="en-US" altLang="ja-JP" dirty="0"/>
              <a:t>(</a:t>
            </a:r>
            <a:r>
              <a:rPr lang="ja-JP" altLang="en-US" dirty="0"/>
              <a:t>送信機</a:t>
            </a:r>
            <a:r>
              <a:rPr lang="en-US" altLang="ja-JP" dirty="0"/>
              <a:t>)</a:t>
            </a:r>
            <a:r>
              <a:rPr lang="ja-JP" altLang="en-US" dirty="0"/>
              <a:t>は大きな値を持つ</a:t>
            </a:r>
            <a:endParaRPr lang="en-US" altLang="ja-JP" dirty="0"/>
          </a:p>
          <a:p>
            <a:pPr lvl="1"/>
            <a:endParaRPr lang="en-US" altLang="ja-JP" dirty="0"/>
          </a:p>
          <a:p>
            <a:r>
              <a:rPr lang="ja-JP" altLang="en-US" b="1" dirty="0"/>
              <a:t>時間勾配</a:t>
            </a:r>
            <a:r>
              <a:rPr lang="ja-JP" altLang="en-US" sz="2000" dirty="0"/>
              <a:t>（連続画像の輝度値変化）</a:t>
            </a:r>
            <a:endParaRPr lang="en-US" altLang="ja-JP" sz="2000" dirty="0"/>
          </a:p>
          <a:p>
            <a:pPr lvl="1"/>
            <a:r>
              <a:rPr kumimoji="1" lang="ja-JP" altLang="en-US" dirty="0"/>
              <a:t>撮影した連続画像の輝度値変化を測定する</a:t>
            </a:r>
            <a:endParaRPr kumimoji="1" lang="en-US" altLang="ja-JP" dirty="0"/>
          </a:p>
          <a:p>
            <a:pPr lvl="1"/>
            <a:r>
              <a:rPr lang="en-US" altLang="ja-JP" dirty="0"/>
              <a:t>LED</a:t>
            </a:r>
            <a:r>
              <a:rPr lang="ja-JP" altLang="en-US" dirty="0"/>
              <a:t>アレイは点滅しているため，大きな時間勾配を持つ</a:t>
            </a:r>
            <a:endParaRPr lang="en-US" altLang="ja-JP" dirty="0"/>
          </a:p>
          <a:p>
            <a:endParaRPr lang="en-US" altLang="ja-JP" dirty="0"/>
          </a:p>
        </p:txBody>
      </p:sp>
      <p:pic>
        <p:nvPicPr>
          <p:cNvPr id="7" name="図 6">
            <a:extLst>
              <a:ext uri="{FF2B5EF4-FFF2-40B4-BE49-F238E27FC236}">
                <a16:creationId xmlns:a16="http://schemas.microsoft.com/office/drawing/2014/main" id="{9026BA7E-4FDA-440B-BD5A-C24946C47CFD}"/>
              </a:ext>
            </a:extLst>
          </p:cNvPr>
          <p:cNvPicPr>
            <a:picLocks noChangeAspect="1"/>
          </p:cNvPicPr>
          <p:nvPr/>
        </p:nvPicPr>
        <p:blipFill rotWithShape="1">
          <a:blip r:embed="rId5">
            <a:extLst>
              <a:ext uri="{28A0092B-C50C-407E-A947-70E740481C1C}">
                <a14:useLocalDpi xmlns:a14="http://schemas.microsoft.com/office/drawing/2010/main" val="0"/>
              </a:ext>
            </a:extLst>
          </a:blip>
          <a:srcRect l="46491" t="38003" r="48755" b="59718"/>
          <a:stretch/>
        </p:blipFill>
        <p:spPr>
          <a:xfrm>
            <a:off x="5380273" y="4066309"/>
            <a:ext cx="1260000" cy="612000"/>
          </a:xfrm>
          <a:prstGeom prst="rect">
            <a:avLst/>
          </a:prstGeom>
          <a:ln w="12700">
            <a:solidFill>
              <a:schemeClr val="tx1"/>
            </a:solidFill>
          </a:ln>
        </p:spPr>
      </p:pic>
      <p:pic>
        <p:nvPicPr>
          <p:cNvPr id="11" name="図 10">
            <a:extLst>
              <a:ext uri="{FF2B5EF4-FFF2-40B4-BE49-F238E27FC236}">
                <a16:creationId xmlns:a16="http://schemas.microsoft.com/office/drawing/2014/main" id="{CE190086-699C-4ED4-80BD-47AFA7BCFFE7}"/>
              </a:ext>
            </a:extLst>
          </p:cNvPr>
          <p:cNvPicPr>
            <a:picLocks noChangeAspect="1"/>
          </p:cNvPicPr>
          <p:nvPr/>
        </p:nvPicPr>
        <p:blipFill rotWithShape="1">
          <a:blip r:embed="rId6">
            <a:extLst>
              <a:ext uri="{28A0092B-C50C-407E-A947-70E740481C1C}">
                <a14:useLocalDpi xmlns:a14="http://schemas.microsoft.com/office/drawing/2010/main" val="0"/>
              </a:ext>
            </a:extLst>
          </a:blip>
          <a:srcRect l="45581" t="44351" r="50028" b="53516"/>
          <a:stretch/>
        </p:blipFill>
        <p:spPr>
          <a:xfrm>
            <a:off x="2357832" y="5139974"/>
            <a:ext cx="1260000" cy="612000"/>
          </a:xfrm>
          <a:prstGeom prst="rect">
            <a:avLst/>
          </a:prstGeom>
          <a:ln w="12700">
            <a:solidFill>
              <a:schemeClr val="tx1"/>
            </a:solidFill>
          </a:ln>
        </p:spPr>
      </p:pic>
      <p:pic>
        <p:nvPicPr>
          <p:cNvPr id="12" name="図 11">
            <a:extLst>
              <a:ext uri="{FF2B5EF4-FFF2-40B4-BE49-F238E27FC236}">
                <a16:creationId xmlns:a16="http://schemas.microsoft.com/office/drawing/2014/main" id="{94609882-FCC4-450A-A386-BA522EDAD5CF}"/>
              </a:ext>
            </a:extLst>
          </p:cNvPr>
          <p:cNvPicPr>
            <a:picLocks noChangeAspect="1"/>
          </p:cNvPicPr>
          <p:nvPr/>
        </p:nvPicPr>
        <p:blipFill rotWithShape="1">
          <a:blip r:embed="rId7">
            <a:extLst>
              <a:ext uri="{28A0092B-C50C-407E-A947-70E740481C1C}">
                <a14:useLocalDpi xmlns:a14="http://schemas.microsoft.com/office/drawing/2010/main" val="0"/>
              </a:ext>
            </a:extLst>
          </a:blip>
          <a:srcRect l="45581" t="44381" r="50028" b="53486"/>
          <a:stretch/>
        </p:blipFill>
        <p:spPr>
          <a:xfrm>
            <a:off x="2357832" y="4068770"/>
            <a:ext cx="1260000" cy="612000"/>
          </a:xfrm>
          <a:prstGeom prst="rect">
            <a:avLst/>
          </a:prstGeom>
          <a:ln w="12700">
            <a:solidFill>
              <a:schemeClr val="tx1"/>
            </a:solidFill>
          </a:ln>
        </p:spPr>
      </p:pic>
      <p:cxnSp>
        <p:nvCxnSpPr>
          <p:cNvPr id="16" name="直線矢印コネクタ 15">
            <a:extLst>
              <a:ext uri="{FF2B5EF4-FFF2-40B4-BE49-F238E27FC236}">
                <a16:creationId xmlns:a16="http://schemas.microsoft.com/office/drawing/2014/main" id="{832BFC79-265F-4BDA-940E-2D8385A8FEEF}"/>
              </a:ext>
            </a:extLst>
          </p:cNvPr>
          <p:cNvCxnSpPr>
            <a:cxnSpLocks/>
          </p:cNvCxnSpPr>
          <p:nvPr/>
        </p:nvCxnSpPr>
        <p:spPr bwMode="auto">
          <a:xfrm flipV="1">
            <a:off x="3617832" y="4277059"/>
            <a:ext cx="1762441" cy="2461"/>
          </a:xfrm>
          <a:prstGeom prst="straightConnector1">
            <a:avLst/>
          </a:prstGeom>
          <a:noFill/>
          <a:ln w="38100" cap="flat" cmpd="sng" algn="ctr">
            <a:solidFill>
              <a:srgbClr val="00B0F0"/>
            </a:solidFill>
            <a:prstDash val="solid"/>
            <a:round/>
            <a:headEnd type="none" w="med" len="med"/>
            <a:tailEnd type="arrow"/>
          </a:ln>
          <a:effectLst/>
        </p:spPr>
      </p:cxnSp>
      <p:cxnSp>
        <p:nvCxnSpPr>
          <p:cNvPr id="23" name="直線矢印コネクタ 22">
            <a:extLst>
              <a:ext uri="{FF2B5EF4-FFF2-40B4-BE49-F238E27FC236}">
                <a16:creationId xmlns:a16="http://schemas.microsoft.com/office/drawing/2014/main" id="{634A32C0-25E0-4C01-A419-E01EB10E7DE9}"/>
              </a:ext>
            </a:extLst>
          </p:cNvPr>
          <p:cNvCxnSpPr>
            <a:cxnSpLocks/>
            <a:stCxn id="11" idx="3"/>
            <a:endCxn id="13" idx="1"/>
          </p:cNvCxnSpPr>
          <p:nvPr/>
        </p:nvCxnSpPr>
        <p:spPr bwMode="auto">
          <a:xfrm>
            <a:off x="3617832" y="5445974"/>
            <a:ext cx="1762441" cy="0"/>
          </a:xfrm>
          <a:prstGeom prst="straightConnector1">
            <a:avLst/>
          </a:prstGeom>
          <a:noFill/>
          <a:ln w="34925" cap="flat" cmpd="sng" algn="ctr">
            <a:solidFill>
              <a:srgbClr val="FFC000"/>
            </a:solidFill>
            <a:prstDash val="solid"/>
            <a:round/>
            <a:headEnd type="none" w="med" len="med"/>
            <a:tailEnd type="arrow"/>
          </a:ln>
          <a:effectLst/>
        </p:spPr>
      </p:cxnSp>
      <p:sp>
        <p:nvSpPr>
          <p:cNvPr id="26" name="テキスト ボックス 25">
            <a:extLst>
              <a:ext uri="{FF2B5EF4-FFF2-40B4-BE49-F238E27FC236}">
                <a16:creationId xmlns:a16="http://schemas.microsoft.com/office/drawing/2014/main" id="{C73D67F3-D9CA-41ED-9A0C-D63AE334882C}"/>
              </a:ext>
            </a:extLst>
          </p:cNvPr>
          <p:cNvSpPr txBox="1"/>
          <p:nvPr/>
        </p:nvSpPr>
        <p:spPr>
          <a:xfrm>
            <a:off x="3981717" y="3957243"/>
            <a:ext cx="1257300" cy="338554"/>
          </a:xfrm>
          <a:prstGeom prst="rect">
            <a:avLst/>
          </a:prstGeom>
          <a:noFill/>
        </p:spPr>
        <p:txBody>
          <a:bodyPr wrap="square" rtlCol="0">
            <a:spAutoFit/>
          </a:bodyPr>
          <a:lstStyle/>
          <a:p>
            <a:r>
              <a:rPr kumimoji="1" lang="ja-JP" altLang="en-US" sz="1600" b="1" dirty="0"/>
              <a:t>空間勾配</a:t>
            </a:r>
          </a:p>
        </p:txBody>
      </p:sp>
      <p:sp>
        <p:nvSpPr>
          <p:cNvPr id="27" name="テキスト ボックス 26">
            <a:extLst>
              <a:ext uri="{FF2B5EF4-FFF2-40B4-BE49-F238E27FC236}">
                <a16:creationId xmlns:a16="http://schemas.microsoft.com/office/drawing/2014/main" id="{0BF05582-4990-4FB6-B5B4-CE9204636997}"/>
              </a:ext>
            </a:extLst>
          </p:cNvPr>
          <p:cNvSpPr txBox="1"/>
          <p:nvPr/>
        </p:nvSpPr>
        <p:spPr>
          <a:xfrm>
            <a:off x="4001799" y="5139974"/>
            <a:ext cx="1257300" cy="338554"/>
          </a:xfrm>
          <a:prstGeom prst="rect">
            <a:avLst/>
          </a:prstGeom>
          <a:noFill/>
        </p:spPr>
        <p:txBody>
          <a:bodyPr wrap="square" rtlCol="0">
            <a:spAutoFit/>
          </a:bodyPr>
          <a:lstStyle/>
          <a:p>
            <a:r>
              <a:rPr kumimoji="1" lang="ja-JP" altLang="en-US" sz="1600" b="1" dirty="0"/>
              <a:t>時間勾配</a:t>
            </a:r>
          </a:p>
        </p:txBody>
      </p:sp>
      <p:cxnSp>
        <p:nvCxnSpPr>
          <p:cNvPr id="29" name="コネクタ: カギ線 28">
            <a:extLst>
              <a:ext uri="{FF2B5EF4-FFF2-40B4-BE49-F238E27FC236}">
                <a16:creationId xmlns:a16="http://schemas.microsoft.com/office/drawing/2014/main" id="{CDCCB153-D96F-4F07-A7D4-97CDC905A554}"/>
              </a:ext>
            </a:extLst>
          </p:cNvPr>
          <p:cNvCxnSpPr>
            <a:cxnSpLocks/>
            <a:stCxn id="12" idx="3"/>
          </p:cNvCxnSpPr>
          <p:nvPr/>
        </p:nvCxnSpPr>
        <p:spPr>
          <a:xfrm>
            <a:off x="3617832" y="4374770"/>
            <a:ext cx="383967" cy="1071202"/>
          </a:xfrm>
          <a:prstGeom prst="bentConnector2">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084B5A34-BA0D-4368-90A3-C423AA4D525E}"/>
              </a:ext>
            </a:extLst>
          </p:cNvPr>
          <p:cNvCxnSpPr>
            <a:cxnSpLocks/>
            <a:stCxn id="12" idx="2"/>
            <a:endCxn id="11" idx="0"/>
          </p:cNvCxnSpPr>
          <p:nvPr/>
        </p:nvCxnSpPr>
        <p:spPr>
          <a:xfrm>
            <a:off x="2987832" y="4680770"/>
            <a:ext cx="0" cy="45920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F004CEFD-1253-4851-9A3E-608C77A73C1F}"/>
              </a:ext>
            </a:extLst>
          </p:cNvPr>
          <p:cNvSpPr txBox="1"/>
          <p:nvPr/>
        </p:nvSpPr>
        <p:spPr>
          <a:xfrm>
            <a:off x="1591188" y="4741095"/>
            <a:ext cx="1533288" cy="338554"/>
          </a:xfrm>
          <a:prstGeom prst="rect">
            <a:avLst/>
          </a:prstGeom>
          <a:noFill/>
        </p:spPr>
        <p:txBody>
          <a:bodyPr wrap="square" rtlCol="0">
            <a:spAutoFit/>
          </a:bodyPr>
          <a:lstStyle/>
          <a:p>
            <a:r>
              <a:rPr kumimoji="1" lang="ja-JP" altLang="en-US" sz="1600" b="1" dirty="0"/>
              <a:t>輝度値が変化</a:t>
            </a:r>
          </a:p>
        </p:txBody>
      </p:sp>
    </p:spTree>
    <p:extLst>
      <p:ext uri="{BB962C8B-B14F-4D97-AF65-F5344CB8AC3E}">
        <p14:creationId xmlns:p14="http://schemas.microsoft.com/office/powerpoint/2010/main" val="12752774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normAutofit/>
          </a:bodyPr>
          <a:lstStyle/>
          <a:p>
            <a:r>
              <a:rPr lang="ja-JP" altLang="en-US" dirty="0"/>
              <a:t>空間</a:t>
            </a:r>
            <a:r>
              <a:rPr lang="en-US" altLang="ja-JP" dirty="0"/>
              <a:t>-</a:t>
            </a:r>
            <a:r>
              <a:rPr lang="ja-JP" altLang="en-US" dirty="0"/>
              <a:t>時間勾配の導出</a:t>
            </a:r>
            <a:endParaRPr kumimoji="1" lang="ja-JP" altLang="en-US"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32</a:t>
            </a:fld>
            <a:endParaRPr kumimoji="1" lang="ja-JP" altLang="en-US" dirty="0"/>
          </a:p>
        </p:txBody>
      </p:sp>
      <p:sp>
        <p:nvSpPr>
          <p:cNvPr id="6" name="コンテンツ プレースホルダー 2">
            <a:extLst>
              <a:ext uri="{FF2B5EF4-FFF2-40B4-BE49-F238E27FC236}">
                <a16:creationId xmlns:a16="http://schemas.microsoft.com/office/drawing/2014/main" id="{64FF2A4B-6004-44C1-8E19-1C218C6CC35A}"/>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空間勾配</a:t>
            </a:r>
            <a:r>
              <a:rPr lang="ja-JP" altLang="en-US" sz="2000" dirty="0"/>
              <a:t>（単一画像の輝度値勾配）</a:t>
            </a:r>
            <a:endParaRPr lang="en-US" altLang="ja-JP" sz="2000" dirty="0"/>
          </a:p>
          <a:p>
            <a:pPr lvl="1"/>
            <a:r>
              <a:rPr lang="ja-JP" altLang="en-US" dirty="0"/>
              <a:t>撮影画像の輝度値勾配</a:t>
            </a:r>
            <a:r>
              <a:rPr lang="en-US" altLang="ja-JP" dirty="0"/>
              <a:t>(</a:t>
            </a:r>
            <a:r>
              <a:rPr lang="ja-JP" altLang="en-US" dirty="0"/>
              <a:t>エッジ</a:t>
            </a:r>
            <a:r>
              <a:rPr lang="en-US" altLang="ja-JP" dirty="0"/>
              <a:t>)</a:t>
            </a:r>
            <a:r>
              <a:rPr lang="ja-JP" altLang="en-US" dirty="0"/>
              <a:t>を測定する</a:t>
            </a:r>
            <a:endParaRPr lang="en-US" altLang="ja-JP" dirty="0"/>
          </a:p>
          <a:p>
            <a:pPr lvl="1"/>
            <a:endParaRPr lang="en-US" altLang="ja-JP" dirty="0"/>
          </a:p>
          <a:p>
            <a:pPr lvl="1"/>
            <a:endParaRPr lang="en-US" altLang="ja-JP" dirty="0"/>
          </a:p>
          <a:p>
            <a:pPr lvl="1"/>
            <a:endParaRPr lang="en-US" altLang="ja-JP" dirty="0"/>
          </a:p>
          <a:p>
            <a:pPr lvl="1"/>
            <a:endParaRPr lang="en-US" altLang="ja-JP" dirty="0"/>
          </a:p>
          <a:p>
            <a:pPr lvl="1"/>
            <a:endParaRPr lang="en-US" altLang="ja-JP" dirty="0"/>
          </a:p>
          <a:p>
            <a:r>
              <a:rPr lang="ja-JP" altLang="en-US" dirty="0"/>
              <a:t>時間勾配</a:t>
            </a:r>
            <a:r>
              <a:rPr lang="ja-JP" altLang="en-US" sz="2000" dirty="0"/>
              <a:t>（連続画像の輝度値変化）</a:t>
            </a:r>
            <a:endParaRPr lang="en-US" altLang="ja-JP" sz="2000" dirty="0"/>
          </a:p>
          <a:p>
            <a:pPr lvl="1"/>
            <a:r>
              <a:rPr kumimoji="1" lang="ja-JP" altLang="en-US" dirty="0"/>
              <a:t>連続</a:t>
            </a:r>
            <a:r>
              <a:rPr lang="ja-JP" altLang="en-US" dirty="0"/>
              <a:t>した</a:t>
            </a:r>
            <a:r>
              <a:rPr kumimoji="1" lang="ja-JP" altLang="en-US" dirty="0"/>
              <a:t>撮影画像の輝度値変化を測定する</a:t>
            </a:r>
            <a:endParaRPr lang="en-US" altLang="ja-JP" dirty="0"/>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C221E85D-0B20-4CDC-9B04-136F04365A95}"/>
                  </a:ext>
                </a:extLst>
              </p:cNvPr>
              <p:cNvSpPr txBox="1"/>
              <p:nvPr/>
            </p:nvSpPr>
            <p:spPr>
              <a:xfrm>
                <a:off x="408042" y="1665047"/>
                <a:ext cx="8356582" cy="9579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𝐺</m:t>
                          </m:r>
                        </m:e>
                        <m:sub>
                          <m:r>
                            <a:rPr kumimoji="1" lang="en-US" altLang="ja-JP" sz="1600" b="0" i="1" smtClean="0">
                              <a:latin typeface="Cambria Math" panose="02040503050406030204" pitchFamily="18" charset="0"/>
                            </a:rPr>
                            <m:t>𝑠</m:t>
                          </m:r>
                        </m:sub>
                      </m:sSub>
                      <m:d>
                        <m:dPr>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𝑥</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𝑦</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𝑛</m:t>
                          </m:r>
                        </m:e>
                      </m:d>
                      <m:r>
                        <a:rPr kumimoji="1" lang="en-US" altLang="ja-JP" sz="1600" b="0" i="1" smtClean="0">
                          <a:latin typeface="Cambria Math" panose="02040503050406030204" pitchFamily="18" charset="0"/>
                        </a:rPr>
                        <m:t>=</m:t>
                      </m:r>
                      <m:rad>
                        <m:radPr>
                          <m:degHide m:val="on"/>
                          <m:ctrlPr>
                            <a:rPr kumimoji="1" lang="en-US" altLang="ja-JP" sz="1600" b="0" i="1" smtClean="0">
                              <a:latin typeface="Cambria Math" panose="02040503050406030204" pitchFamily="18" charset="0"/>
                            </a:rPr>
                          </m:ctrlPr>
                        </m:radPr>
                        <m:deg/>
                        <m:e>
                          <m:sSup>
                            <m:sSupPr>
                              <m:ctrlPr>
                                <a:rPr kumimoji="1" lang="en-US" altLang="ja-JP" sz="1600" b="0" i="1" smtClean="0">
                                  <a:latin typeface="Cambria Math" panose="02040503050406030204" pitchFamily="18" charset="0"/>
                                </a:rPr>
                              </m:ctrlPr>
                            </m:sSupPr>
                            <m:e>
                              <m:d>
                                <m:dPr>
                                  <m:begChr m:val="{"/>
                                  <m:endChr m:val="}"/>
                                  <m:ctrlPr>
                                    <a:rPr kumimoji="1" lang="en-US" altLang="ja-JP" sz="1600" b="0" i="1" smtClean="0">
                                      <a:latin typeface="Cambria Math" panose="02040503050406030204" pitchFamily="18" charset="0"/>
                                    </a:rPr>
                                  </m:ctrlPr>
                                </m:dPr>
                                <m:e>
                                  <m:nary>
                                    <m:naryPr>
                                      <m:chr m:val="∑"/>
                                      <m:ctrlPr>
                                        <a:rPr kumimoji="1" lang="en-US" altLang="ja-JP" sz="1600" i="1">
                                          <a:latin typeface="Cambria Math" panose="02040503050406030204" pitchFamily="18" charset="0"/>
                                        </a:rPr>
                                      </m:ctrlPr>
                                    </m:naryPr>
                                    <m:sub>
                                      <m:r>
                                        <m:rPr>
                                          <m:brk m:alnAt="23"/>
                                        </m:rPr>
                                        <a:rPr kumimoji="1" lang="en-US" altLang="ja-JP" sz="1600" i="1">
                                          <a:latin typeface="Cambria Math" panose="02040503050406030204" pitchFamily="18" charset="0"/>
                                        </a:rPr>
                                        <m:t>𝑘</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nary>
                                        <m:naryPr>
                                          <m:chr m:val="∑"/>
                                          <m:ctrlPr>
                                            <a:rPr kumimoji="1" lang="en-US" altLang="ja-JP" sz="1600" i="1">
                                              <a:latin typeface="Cambria Math" panose="02040503050406030204" pitchFamily="18" charset="0"/>
                                            </a:rPr>
                                          </m:ctrlPr>
                                        </m:naryPr>
                                        <m:sub>
                                          <m:r>
                                            <a:rPr kumimoji="1" lang="en-US" altLang="ja-JP" sz="1600" i="1">
                                              <a:latin typeface="Cambria Math" panose="02040503050406030204" pitchFamily="18" charset="0"/>
                                            </a:rPr>
                                            <m:t>𝑙</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𝑠</m:t>
                                              </m:r>
                                            </m:e>
                                            <m:sub>
                                              <m:r>
                                                <a:rPr kumimoji="1" lang="en-US" altLang="ja-JP" sz="1600" i="1">
                                                  <a:latin typeface="Cambria Math" panose="02040503050406030204" pitchFamily="18" charset="0"/>
                                                </a:rPr>
                                                <m:t>1</m:t>
                                              </m:r>
                                            </m:sub>
                                          </m:sSub>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𝑘</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e>
                                          </m:d>
                                          <m:r>
                                            <a:rPr kumimoji="1" lang="en-US" altLang="ja-JP" sz="1600" i="1">
                                              <a:latin typeface="Cambria Math" panose="02040503050406030204" pitchFamily="18" charset="0"/>
                                            </a:rPr>
                                            <m:t>⋅</m:t>
                                          </m:r>
                                          <m:r>
                                            <a:rPr kumimoji="1" lang="en-US" altLang="ja-JP" sz="1600" i="1">
                                              <a:latin typeface="Cambria Math" panose="02040503050406030204" pitchFamily="18" charset="0"/>
                                            </a:rPr>
                                            <m:t>𝐼</m:t>
                                          </m:r>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𝑥</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𝑘</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𝑦</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𝑛</m:t>
                                              </m:r>
                                            </m:e>
                                          </m:d>
                                        </m:e>
                                      </m:nary>
                                    </m:e>
                                  </m:nary>
                                </m:e>
                              </m:d>
                            </m:e>
                            <m:sup>
                              <m:r>
                                <a:rPr kumimoji="1" lang="en-US" altLang="ja-JP" sz="1600" b="0" i="1" smtClean="0">
                                  <a:latin typeface="Cambria Math" panose="02040503050406030204" pitchFamily="18" charset="0"/>
                                </a:rPr>
                                <m:t>2</m:t>
                              </m:r>
                            </m:sup>
                          </m:sSup>
                          <m:r>
                            <a:rPr kumimoji="1" lang="en-US" altLang="ja-JP" sz="1600" b="0" i="1" smtClean="0">
                              <a:latin typeface="Cambria Math" panose="02040503050406030204" pitchFamily="18" charset="0"/>
                            </a:rPr>
                            <m:t>+</m:t>
                          </m:r>
                          <m:sSup>
                            <m:sSupPr>
                              <m:ctrlPr>
                                <a:rPr kumimoji="1" lang="en-US" altLang="ja-JP" sz="1600" b="0" i="1" smtClean="0">
                                  <a:latin typeface="Cambria Math" panose="02040503050406030204" pitchFamily="18" charset="0"/>
                                </a:rPr>
                              </m:ctrlPr>
                            </m:sSupPr>
                            <m:e>
                              <m:d>
                                <m:dPr>
                                  <m:begChr m:val="{"/>
                                  <m:endChr m:val="}"/>
                                  <m:ctrlPr>
                                    <a:rPr kumimoji="1" lang="en-US" altLang="ja-JP" sz="1600" b="0" i="1" smtClean="0">
                                      <a:latin typeface="Cambria Math" panose="02040503050406030204" pitchFamily="18" charset="0"/>
                                    </a:rPr>
                                  </m:ctrlPr>
                                </m:dPr>
                                <m:e>
                                  <m:nary>
                                    <m:naryPr>
                                      <m:chr m:val="∑"/>
                                      <m:ctrlPr>
                                        <a:rPr kumimoji="1" lang="en-US" altLang="ja-JP" sz="1600" i="1">
                                          <a:latin typeface="Cambria Math" panose="02040503050406030204" pitchFamily="18" charset="0"/>
                                        </a:rPr>
                                      </m:ctrlPr>
                                    </m:naryPr>
                                    <m:sub>
                                      <m:r>
                                        <m:rPr>
                                          <m:brk m:alnAt="23"/>
                                        </m:rPr>
                                        <a:rPr kumimoji="1" lang="en-US" altLang="ja-JP" sz="1600" i="1">
                                          <a:latin typeface="Cambria Math" panose="02040503050406030204" pitchFamily="18" charset="0"/>
                                        </a:rPr>
                                        <m:t>𝑘</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nary>
                                        <m:naryPr>
                                          <m:chr m:val="∑"/>
                                          <m:ctrlPr>
                                            <a:rPr kumimoji="1" lang="en-US" altLang="ja-JP" sz="1600" i="1">
                                              <a:latin typeface="Cambria Math" panose="02040503050406030204" pitchFamily="18" charset="0"/>
                                            </a:rPr>
                                          </m:ctrlPr>
                                        </m:naryPr>
                                        <m:sub>
                                          <m:r>
                                            <a:rPr kumimoji="1" lang="en-US" altLang="ja-JP" sz="1600" i="1">
                                              <a:latin typeface="Cambria Math" panose="02040503050406030204" pitchFamily="18" charset="0"/>
                                            </a:rPr>
                                            <m:t>𝑙</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𝑠</m:t>
                                              </m:r>
                                            </m:e>
                                            <m:sub>
                                              <m:r>
                                                <a:rPr kumimoji="1" lang="en-US" altLang="ja-JP" sz="1600" i="1">
                                                  <a:latin typeface="Cambria Math" panose="02040503050406030204" pitchFamily="18" charset="0"/>
                                                </a:rPr>
                                                <m:t>2</m:t>
                                              </m:r>
                                            </m:sub>
                                          </m:sSub>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𝑘</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e>
                                          </m:d>
                                          <m:r>
                                            <a:rPr kumimoji="1" lang="en-US" altLang="ja-JP" sz="1600" i="1">
                                              <a:latin typeface="Cambria Math" panose="02040503050406030204" pitchFamily="18" charset="0"/>
                                            </a:rPr>
                                            <m:t>⋅</m:t>
                                          </m:r>
                                          <m:r>
                                            <a:rPr kumimoji="1" lang="en-US" altLang="ja-JP" sz="1600" i="1">
                                              <a:latin typeface="Cambria Math" panose="02040503050406030204" pitchFamily="18" charset="0"/>
                                            </a:rPr>
                                            <m:t>𝐼</m:t>
                                          </m:r>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𝑥</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𝑘</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𝑦</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𝑛</m:t>
                                              </m:r>
                                            </m:e>
                                          </m:d>
                                        </m:e>
                                      </m:nary>
                                    </m:e>
                                  </m:nary>
                                </m:e>
                              </m:d>
                            </m:e>
                            <m:sup>
                              <m:r>
                                <a:rPr kumimoji="1" lang="en-US" altLang="ja-JP" sz="1600" b="0" i="1" smtClean="0">
                                  <a:latin typeface="Cambria Math" panose="02040503050406030204" pitchFamily="18" charset="0"/>
                                </a:rPr>
                                <m:t>2</m:t>
                              </m:r>
                            </m:sup>
                          </m:sSup>
                        </m:e>
                      </m:rad>
                    </m:oMath>
                  </m:oMathPara>
                </a14:m>
                <a:endParaRPr kumimoji="1" lang="ja-JP" altLang="en-US" dirty="0"/>
              </a:p>
            </p:txBody>
          </p:sp>
        </mc:Choice>
        <mc:Fallback xmlns="">
          <p:sp>
            <p:nvSpPr>
              <p:cNvPr id="3" name="テキスト ボックス 2">
                <a:extLst>
                  <a:ext uri="{FF2B5EF4-FFF2-40B4-BE49-F238E27FC236}">
                    <a16:creationId xmlns:a16="http://schemas.microsoft.com/office/drawing/2014/main" id="{C221E85D-0B20-4CDC-9B04-136F04365A95}"/>
                  </a:ext>
                </a:extLst>
              </p:cNvPr>
              <p:cNvSpPr txBox="1">
                <a:spLocks noRot="1" noChangeAspect="1" noMove="1" noResize="1" noEditPoints="1" noAdjustHandles="1" noChangeArrowheads="1" noChangeShapeType="1" noTextEdit="1"/>
              </p:cNvSpPr>
              <p:nvPr/>
            </p:nvSpPr>
            <p:spPr>
              <a:xfrm>
                <a:off x="408042" y="1665047"/>
                <a:ext cx="8356582" cy="957955"/>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47BE6301-0FB5-4BA4-AB84-B11FB9BC73F6}"/>
                  </a:ext>
                </a:extLst>
              </p:cNvPr>
              <p:cNvSpPr txBox="1"/>
              <p:nvPr/>
            </p:nvSpPr>
            <p:spPr>
              <a:xfrm>
                <a:off x="395822" y="4131022"/>
                <a:ext cx="8352351" cy="9579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𝐺</m:t>
                          </m:r>
                        </m:e>
                        <m:sub>
                          <m:r>
                            <a:rPr kumimoji="1" lang="en-US" altLang="ja-JP" sz="1600" b="0" i="1" smtClean="0">
                              <a:latin typeface="Cambria Math" panose="02040503050406030204" pitchFamily="18" charset="0"/>
                            </a:rPr>
                            <m:t>𝑡</m:t>
                          </m:r>
                        </m:sub>
                      </m:sSub>
                      <m:d>
                        <m:dPr>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𝑥</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𝑦</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𝑛</m:t>
                          </m:r>
                        </m:e>
                      </m:d>
                      <m:r>
                        <a:rPr kumimoji="1" lang="en-US" altLang="ja-JP" sz="1600" b="0" i="1" smtClean="0">
                          <a:latin typeface="Cambria Math" panose="02040503050406030204" pitchFamily="18" charset="0"/>
                        </a:rPr>
                        <m:t>=</m:t>
                      </m:r>
                      <m:rad>
                        <m:radPr>
                          <m:degHide m:val="on"/>
                          <m:ctrlPr>
                            <a:rPr kumimoji="1" lang="en-US" altLang="ja-JP" sz="1600" b="0" i="1" smtClean="0">
                              <a:latin typeface="Cambria Math" panose="02040503050406030204" pitchFamily="18" charset="0"/>
                            </a:rPr>
                          </m:ctrlPr>
                        </m:radPr>
                        <m:deg/>
                        <m:e>
                          <m:sSup>
                            <m:sSupPr>
                              <m:ctrlPr>
                                <a:rPr kumimoji="1" lang="en-US" altLang="ja-JP" sz="1600" b="0" i="1" smtClean="0">
                                  <a:latin typeface="Cambria Math" panose="02040503050406030204" pitchFamily="18" charset="0"/>
                                </a:rPr>
                              </m:ctrlPr>
                            </m:sSupPr>
                            <m:e>
                              <m:d>
                                <m:dPr>
                                  <m:begChr m:val="{"/>
                                  <m:endChr m:val="}"/>
                                  <m:ctrlPr>
                                    <a:rPr kumimoji="1" lang="en-US" altLang="ja-JP" sz="1600" b="0" i="1" smtClean="0">
                                      <a:latin typeface="Cambria Math" panose="02040503050406030204" pitchFamily="18" charset="0"/>
                                    </a:rPr>
                                  </m:ctrlPr>
                                </m:dPr>
                                <m:e>
                                  <m:nary>
                                    <m:naryPr>
                                      <m:chr m:val="∑"/>
                                      <m:ctrlPr>
                                        <a:rPr kumimoji="1" lang="en-US" altLang="ja-JP" sz="1600" i="1">
                                          <a:latin typeface="Cambria Math" panose="02040503050406030204" pitchFamily="18" charset="0"/>
                                        </a:rPr>
                                      </m:ctrlPr>
                                    </m:naryPr>
                                    <m:sub>
                                      <m:r>
                                        <m:rPr>
                                          <m:brk m:alnAt="23"/>
                                        </m:rPr>
                                        <a:rPr kumimoji="1" lang="en-US" altLang="ja-JP" sz="1600" i="1">
                                          <a:latin typeface="Cambria Math" panose="02040503050406030204" pitchFamily="18" charset="0"/>
                                        </a:rPr>
                                        <m:t>𝑘</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nary>
                                        <m:naryPr>
                                          <m:chr m:val="∑"/>
                                          <m:ctrlPr>
                                            <a:rPr kumimoji="1" lang="en-US" altLang="ja-JP" sz="1600" i="1">
                                              <a:latin typeface="Cambria Math" panose="02040503050406030204" pitchFamily="18" charset="0"/>
                                            </a:rPr>
                                          </m:ctrlPr>
                                        </m:naryPr>
                                        <m:sub>
                                          <m:r>
                                            <a:rPr kumimoji="1" lang="en-US" altLang="ja-JP" sz="1600" i="1">
                                              <a:latin typeface="Cambria Math" panose="02040503050406030204" pitchFamily="18" charset="0"/>
                                            </a:rPr>
                                            <m:t>𝑙</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𝑠</m:t>
                                              </m:r>
                                            </m:e>
                                            <m:sub>
                                              <m:r>
                                                <a:rPr kumimoji="1" lang="en-US" altLang="ja-JP" sz="1600" i="1">
                                                  <a:latin typeface="Cambria Math" panose="02040503050406030204" pitchFamily="18" charset="0"/>
                                                </a:rPr>
                                                <m:t>1</m:t>
                                              </m:r>
                                            </m:sub>
                                          </m:sSub>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𝑘</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e>
                                          </m:d>
                                          <m:r>
                                            <a:rPr kumimoji="1" lang="en-US" altLang="ja-JP" sz="1600" i="1">
                                              <a:latin typeface="Cambria Math" panose="02040503050406030204" pitchFamily="18" charset="0"/>
                                            </a:rPr>
                                            <m:t>⋅</m:t>
                                          </m:r>
                                          <m:r>
                                            <a:rPr kumimoji="1" lang="en-US" altLang="ja-JP" sz="1600" i="1">
                                              <a:latin typeface="Cambria Math" panose="02040503050406030204" pitchFamily="18" charset="0"/>
                                            </a:rPr>
                                            <m:t>𝐼</m:t>
                                          </m:r>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𝑥</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𝑘</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𝑦</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𝑛</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e>
                                          </m:d>
                                        </m:e>
                                      </m:nary>
                                    </m:e>
                                  </m:nary>
                                </m:e>
                              </m:d>
                            </m:e>
                            <m:sup>
                              <m:r>
                                <a:rPr kumimoji="1" lang="en-US" altLang="ja-JP" sz="1600" b="0" i="1" smtClean="0">
                                  <a:latin typeface="Cambria Math" panose="02040503050406030204" pitchFamily="18" charset="0"/>
                                </a:rPr>
                                <m:t>2</m:t>
                              </m:r>
                            </m:sup>
                          </m:sSup>
                          <m:r>
                            <a:rPr kumimoji="1" lang="en-US" altLang="ja-JP" sz="1600" b="0" i="1" smtClean="0">
                              <a:latin typeface="Cambria Math" panose="02040503050406030204" pitchFamily="18" charset="0"/>
                            </a:rPr>
                            <m:t>+</m:t>
                          </m:r>
                          <m:sSup>
                            <m:sSupPr>
                              <m:ctrlPr>
                                <a:rPr kumimoji="1" lang="en-US" altLang="ja-JP" sz="1600" b="0" i="1" smtClean="0">
                                  <a:latin typeface="Cambria Math" panose="02040503050406030204" pitchFamily="18" charset="0"/>
                                </a:rPr>
                              </m:ctrlPr>
                            </m:sSupPr>
                            <m:e>
                              <m:d>
                                <m:dPr>
                                  <m:begChr m:val="{"/>
                                  <m:endChr m:val="}"/>
                                  <m:ctrlPr>
                                    <a:rPr kumimoji="1" lang="en-US" altLang="ja-JP" sz="1600" b="0" i="1" smtClean="0">
                                      <a:latin typeface="Cambria Math" panose="02040503050406030204" pitchFamily="18" charset="0"/>
                                    </a:rPr>
                                  </m:ctrlPr>
                                </m:dPr>
                                <m:e>
                                  <m:nary>
                                    <m:naryPr>
                                      <m:chr m:val="∑"/>
                                      <m:ctrlPr>
                                        <a:rPr kumimoji="1" lang="en-US" altLang="ja-JP" sz="1600" i="1">
                                          <a:latin typeface="Cambria Math" panose="02040503050406030204" pitchFamily="18" charset="0"/>
                                        </a:rPr>
                                      </m:ctrlPr>
                                    </m:naryPr>
                                    <m:sub>
                                      <m:r>
                                        <m:rPr>
                                          <m:brk m:alnAt="23"/>
                                        </m:rPr>
                                        <a:rPr kumimoji="1" lang="en-US" altLang="ja-JP" sz="1600" i="1">
                                          <a:latin typeface="Cambria Math" panose="02040503050406030204" pitchFamily="18" charset="0"/>
                                        </a:rPr>
                                        <m:t>𝑘</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nary>
                                        <m:naryPr>
                                          <m:chr m:val="∑"/>
                                          <m:ctrlPr>
                                            <a:rPr kumimoji="1" lang="en-US" altLang="ja-JP" sz="1600" i="1">
                                              <a:latin typeface="Cambria Math" panose="02040503050406030204" pitchFamily="18" charset="0"/>
                                            </a:rPr>
                                          </m:ctrlPr>
                                        </m:naryPr>
                                        <m:sub>
                                          <m:r>
                                            <a:rPr kumimoji="1" lang="en-US" altLang="ja-JP" sz="1600" i="1">
                                              <a:latin typeface="Cambria Math" panose="02040503050406030204" pitchFamily="18" charset="0"/>
                                            </a:rPr>
                                            <m:t>𝑙</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1</m:t>
                                          </m:r>
                                        </m:sup>
                                        <m:e>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𝑠</m:t>
                                              </m:r>
                                            </m:e>
                                            <m:sub>
                                              <m:r>
                                                <a:rPr kumimoji="1" lang="en-US" altLang="ja-JP" sz="1600" i="1">
                                                  <a:latin typeface="Cambria Math" panose="02040503050406030204" pitchFamily="18" charset="0"/>
                                                </a:rPr>
                                                <m:t>1</m:t>
                                              </m:r>
                                            </m:sub>
                                          </m:sSub>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𝑘</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e>
                                          </m:d>
                                          <m:r>
                                            <a:rPr kumimoji="1" lang="en-US" altLang="ja-JP" sz="1600" i="1">
                                              <a:latin typeface="Cambria Math" panose="02040503050406030204" pitchFamily="18" charset="0"/>
                                            </a:rPr>
                                            <m:t>⋅</m:t>
                                          </m:r>
                                          <m:r>
                                            <a:rPr kumimoji="1" lang="en-US" altLang="ja-JP" sz="1600" i="1">
                                              <a:latin typeface="Cambria Math" panose="02040503050406030204" pitchFamily="18" charset="0"/>
                                            </a:rPr>
                                            <m:t>𝐼</m:t>
                                          </m:r>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𝑥</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𝑦</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𝑘</m:t>
                                              </m:r>
                                              <m:r>
                                                <a:rPr kumimoji="1" lang="en-US" altLang="ja-JP" sz="1600" i="1">
                                                  <a:latin typeface="Cambria Math" panose="02040503050406030204" pitchFamily="18" charset="0"/>
                                                </a:rPr>
                                                <m:t>, </m:t>
                                              </m:r>
                                              <m:r>
                                                <a:rPr kumimoji="1" lang="en-US" altLang="ja-JP" sz="1600" i="1">
                                                  <a:latin typeface="Cambria Math" panose="02040503050406030204" pitchFamily="18" charset="0"/>
                                                </a:rPr>
                                                <m:t>𝑛</m:t>
                                              </m:r>
                                              <m:r>
                                                <a:rPr kumimoji="1" lang="en-US" altLang="ja-JP" sz="1600" i="1">
                                                  <a:latin typeface="Cambria Math" panose="02040503050406030204" pitchFamily="18" charset="0"/>
                                                </a:rPr>
                                                <m:t>+</m:t>
                                              </m:r>
                                              <m:r>
                                                <a:rPr kumimoji="1" lang="en-US" altLang="ja-JP" sz="1600" i="1">
                                                  <a:latin typeface="Cambria Math" panose="02040503050406030204" pitchFamily="18" charset="0"/>
                                                </a:rPr>
                                                <m:t>𝑙</m:t>
                                              </m:r>
                                            </m:e>
                                          </m:d>
                                        </m:e>
                                      </m:nary>
                                    </m:e>
                                  </m:nary>
                                </m:e>
                              </m:d>
                            </m:e>
                            <m:sup>
                              <m:r>
                                <a:rPr kumimoji="1" lang="en-US" altLang="ja-JP" sz="1600" b="0" i="1" smtClean="0">
                                  <a:latin typeface="Cambria Math" panose="02040503050406030204" pitchFamily="18" charset="0"/>
                                </a:rPr>
                                <m:t>2</m:t>
                              </m:r>
                            </m:sup>
                          </m:sSup>
                        </m:e>
                      </m:rad>
                    </m:oMath>
                  </m:oMathPara>
                </a14:m>
                <a:endParaRPr kumimoji="1" lang="ja-JP" altLang="en-US" sz="1600" dirty="0"/>
              </a:p>
            </p:txBody>
          </p:sp>
        </mc:Choice>
        <mc:Fallback xmlns="">
          <p:sp>
            <p:nvSpPr>
              <p:cNvPr id="25" name="テキスト ボックス 24">
                <a:extLst>
                  <a:ext uri="{FF2B5EF4-FFF2-40B4-BE49-F238E27FC236}">
                    <a16:creationId xmlns:a16="http://schemas.microsoft.com/office/drawing/2014/main" id="{47BE6301-0FB5-4BA4-AB84-B11FB9BC73F6}"/>
                  </a:ext>
                </a:extLst>
              </p:cNvPr>
              <p:cNvSpPr txBox="1">
                <a:spLocks noRot="1" noChangeAspect="1" noMove="1" noResize="1" noEditPoints="1" noAdjustHandles="1" noChangeArrowheads="1" noChangeShapeType="1" noTextEdit="1"/>
              </p:cNvSpPr>
              <p:nvPr/>
            </p:nvSpPr>
            <p:spPr>
              <a:xfrm>
                <a:off x="395822" y="4131022"/>
                <a:ext cx="8352351" cy="957955"/>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E786150-1981-4B20-816C-38C88532EC4B}"/>
                  </a:ext>
                </a:extLst>
              </p:cNvPr>
              <p:cNvSpPr txBox="1"/>
              <p:nvPr/>
            </p:nvSpPr>
            <p:spPr>
              <a:xfrm>
                <a:off x="1668598" y="5822282"/>
                <a:ext cx="2696123" cy="730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1</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𝑘</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𝑙</m:t>
                          </m:r>
                        </m:e>
                      </m:d>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m>
                            <m:mPr>
                              <m:mcs>
                                <m:mc>
                                  <m:mcPr>
                                    <m:count m:val="3"/>
                                    <m:mcJc m:val="center"/>
                                  </m:mcPr>
                                </m:mc>
                              </m:mcs>
                              <m:ctrlPr>
                                <a:rPr kumimoji="1" lang="en-US" altLang="ja-JP" i="1" smtClean="0">
                                  <a:latin typeface="Cambria Math" panose="02040503050406030204" pitchFamily="18" charset="0"/>
                                </a:rPr>
                              </m:ctrlPr>
                            </m:mPr>
                            <m:mr>
                              <m:e>
                                <m:r>
                                  <m:rPr>
                                    <m:brk m:alnAt="7"/>
                                  </m:rP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1</m:t>
                                </m:r>
                              </m:e>
                              <m:e>
                                <m:r>
                                  <a:rPr kumimoji="1" lang="en-US" altLang="ja-JP" b="0" i="1" smtClean="0">
                                    <a:latin typeface="Cambria Math" panose="02040503050406030204" pitchFamily="18" charset="0"/>
                                  </a:rPr>
                                  <m:t>−2</m:t>
                                </m:r>
                              </m:e>
                              <m:e>
                                <m:r>
                                  <a:rPr kumimoji="1" lang="en-US" altLang="ja-JP" b="0" i="1" smtClean="0">
                                    <a:latin typeface="Cambria Math" panose="02040503050406030204" pitchFamily="18" charset="0"/>
                                  </a:rPr>
                                  <m:t>−1</m:t>
                                </m:r>
                              </m:e>
                            </m:mr>
                            <m:mr>
                              <m:e>
                                <m:r>
                                  <a:rPr kumimoji="1" lang="en-US" altLang="ja-JP" b="0" i="1" smtClean="0">
                                    <a:latin typeface="Cambria Math" panose="02040503050406030204" pitchFamily="18" charset="0"/>
                                  </a:rPr>
                                  <m:t>0</m:t>
                                </m:r>
                              </m:e>
                              <m:e>
                                <m:r>
                                  <a:rPr kumimoji="1" lang="en-US" altLang="ja-JP" b="0" i="1" smtClean="0">
                                    <a:latin typeface="Cambria Math" panose="02040503050406030204" pitchFamily="18" charset="0"/>
                                  </a:rPr>
                                  <m:t>0</m:t>
                                </m:r>
                              </m:e>
                              <m:e>
                                <m:r>
                                  <a:rPr kumimoji="1" lang="en-US" altLang="ja-JP" b="0" i="1" smtClean="0">
                                    <a:latin typeface="Cambria Math" panose="02040503050406030204" pitchFamily="18" charset="0"/>
                                  </a:rPr>
                                  <m:t>0</m:t>
                                </m:r>
                              </m:e>
                            </m:mr>
                            <m:mr>
                              <m:e>
                                <m:r>
                                  <a:rPr kumimoji="1" lang="en-US" altLang="ja-JP" b="0" i="1" smtClean="0">
                                    <a:latin typeface="Cambria Math" panose="02040503050406030204" pitchFamily="18" charset="0"/>
                                  </a:rPr>
                                  <m:t>1</m:t>
                                </m:r>
                              </m:e>
                              <m:e>
                                <m:r>
                                  <a:rPr kumimoji="1" lang="en-US" altLang="ja-JP" b="0" i="1" smtClean="0">
                                    <a:latin typeface="Cambria Math" panose="02040503050406030204" pitchFamily="18" charset="0"/>
                                  </a:rPr>
                                  <m:t>2</m:t>
                                </m:r>
                              </m:e>
                              <m:e>
                                <m:r>
                                  <a:rPr kumimoji="1" lang="en-US" altLang="ja-JP" b="0" i="1" smtClean="0">
                                    <a:latin typeface="Cambria Math" panose="02040503050406030204" pitchFamily="18" charset="0"/>
                                  </a:rPr>
                                  <m:t>1</m:t>
                                </m:r>
                              </m:e>
                            </m:mr>
                          </m:m>
                        </m:e>
                      </m:d>
                    </m:oMath>
                  </m:oMathPara>
                </a14:m>
                <a:endParaRPr kumimoji="1" lang="ja-JP" altLang="en-US" dirty="0"/>
              </a:p>
            </p:txBody>
          </p:sp>
        </mc:Choice>
        <mc:Fallback xmlns="">
          <p:sp>
            <p:nvSpPr>
              <p:cNvPr id="5" name="テキスト ボックス 4">
                <a:extLst>
                  <a:ext uri="{FF2B5EF4-FFF2-40B4-BE49-F238E27FC236}">
                    <a16:creationId xmlns:a16="http://schemas.microsoft.com/office/drawing/2014/main" id="{DE786150-1981-4B20-816C-38C88532EC4B}"/>
                  </a:ext>
                </a:extLst>
              </p:cNvPr>
              <p:cNvSpPr txBox="1">
                <a:spLocks noRot="1" noChangeAspect="1" noMove="1" noResize="1" noEditPoints="1" noAdjustHandles="1" noChangeArrowheads="1" noChangeShapeType="1" noTextEdit="1"/>
              </p:cNvSpPr>
              <p:nvPr/>
            </p:nvSpPr>
            <p:spPr>
              <a:xfrm>
                <a:off x="1668598" y="5822282"/>
                <a:ext cx="2696123" cy="73077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BE2E53D9-F587-4063-A35D-17DF2F2E4310}"/>
                  </a:ext>
                </a:extLst>
              </p:cNvPr>
              <p:cNvSpPr txBox="1"/>
              <p:nvPr/>
            </p:nvSpPr>
            <p:spPr>
              <a:xfrm>
                <a:off x="4833011" y="5822282"/>
                <a:ext cx="2438553" cy="7325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2</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𝑘</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𝑙</m:t>
                          </m:r>
                        </m:e>
                      </m:d>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m>
                            <m:mPr>
                              <m:mcs>
                                <m:mc>
                                  <m:mcPr>
                                    <m:count m:val="3"/>
                                    <m:mcJc m:val="center"/>
                                  </m:mcPr>
                                </m:mc>
                              </m:mcs>
                              <m:ctrlPr>
                                <a:rPr kumimoji="1" lang="en-US" altLang="ja-JP" i="1" smtClean="0">
                                  <a:latin typeface="Cambria Math" panose="02040503050406030204" pitchFamily="18" charset="0"/>
                                </a:rPr>
                              </m:ctrlPr>
                            </m:mPr>
                            <m:mr>
                              <m:e>
                                <m:r>
                                  <m:rPr>
                                    <m:brk m:alnAt="7"/>
                                  </m:rP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1</m:t>
                                </m:r>
                              </m:e>
                              <m:e>
                                <m:r>
                                  <a:rPr kumimoji="1" lang="en-US" altLang="ja-JP" b="0" i="1" smtClean="0">
                                    <a:latin typeface="Cambria Math" panose="02040503050406030204" pitchFamily="18" charset="0"/>
                                  </a:rPr>
                                  <m:t>0</m:t>
                                </m:r>
                              </m:e>
                              <m:e>
                                <m:r>
                                  <a:rPr kumimoji="1" lang="en-US" altLang="ja-JP" b="0" i="1" smtClean="0">
                                    <a:latin typeface="Cambria Math" panose="02040503050406030204" pitchFamily="18" charset="0"/>
                                  </a:rPr>
                                  <m:t>1</m:t>
                                </m:r>
                              </m:e>
                            </m:mr>
                            <m:mr>
                              <m:e>
                                <m:r>
                                  <a:rPr kumimoji="1" lang="en-US" altLang="ja-JP" b="0" i="1" smtClean="0">
                                    <a:latin typeface="Cambria Math" panose="02040503050406030204" pitchFamily="18" charset="0"/>
                                  </a:rPr>
                                  <m:t>−2</m:t>
                                </m:r>
                              </m:e>
                              <m:e>
                                <m:r>
                                  <a:rPr kumimoji="1" lang="en-US" altLang="ja-JP" b="0" i="1" smtClean="0">
                                    <a:latin typeface="Cambria Math" panose="02040503050406030204" pitchFamily="18" charset="0"/>
                                  </a:rPr>
                                  <m:t>0</m:t>
                                </m:r>
                              </m:e>
                              <m:e>
                                <m:r>
                                  <a:rPr kumimoji="1" lang="en-US" altLang="ja-JP" b="0" i="1" smtClean="0">
                                    <a:latin typeface="Cambria Math" panose="02040503050406030204" pitchFamily="18" charset="0"/>
                                  </a:rPr>
                                  <m:t>2</m:t>
                                </m:r>
                              </m:e>
                            </m:mr>
                            <m:mr>
                              <m:e>
                                <m:r>
                                  <a:rPr kumimoji="1" lang="en-US" altLang="ja-JP" b="0" i="1" smtClean="0">
                                    <a:latin typeface="Cambria Math" panose="02040503050406030204" pitchFamily="18" charset="0"/>
                                  </a:rPr>
                                  <m:t>−1</m:t>
                                </m:r>
                              </m:e>
                              <m:e>
                                <m:r>
                                  <a:rPr kumimoji="1" lang="en-US" altLang="ja-JP" b="0" i="1" smtClean="0">
                                    <a:latin typeface="Cambria Math" panose="02040503050406030204" pitchFamily="18" charset="0"/>
                                  </a:rPr>
                                  <m:t>0</m:t>
                                </m:r>
                              </m:e>
                              <m:e>
                                <m:r>
                                  <a:rPr kumimoji="1" lang="en-US" altLang="ja-JP" b="0" i="1" smtClean="0">
                                    <a:latin typeface="Cambria Math" panose="02040503050406030204" pitchFamily="18" charset="0"/>
                                  </a:rPr>
                                  <m:t>1</m:t>
                                </m:r>
                              </m:e>
                            </m:mr>
                          </m:m>
                        </m:e>
                      </m:d>
                    </m:oMath>
                  </m:oMathPara>
                </a14:m>
                <a:endParaRPr kumimoji="1" lang="ja-JP" altLang="en-US" dirty="0"/>
              </a:p>
            </p:txBody>
          </p:sp>
        </mc:Choice>
        <mc:Fallback xmlns="">
          <p:sp>
            <p:nvSpPr>
              <p:cNvPr id="31" name="テキスト ボックス 30">
                <a:extLst>
                  <a:ext uri="{FF2B5EF4-FFF2-40B4-BE49-F238E27FC236}">
                    <a16:creationId xmlns:a16="http://schemas.microsoft.com/office/drawing/2014/main" id="{BE2E53D9-F587-4063-A35D-17DF2F2E4310}"/>
                  </a:ext>
                </a:extLst>
              </p:cNvPr>
              <p:cNvSpPr txBox="1">
                <a:spLocks noRot="1" noChangeAspect="1" noMove="1" noResize="1" noEditPoints="1" noAdjustHandles="1" noChangeArrowheads="1" noChangeShapeType="1" noTextEdit="1"/>
              </p:cNvSpPr>
              <p:nvPr/>
            </p:nvSpPr>
            <p:spPr>
              <a:xfrm>
                <a:off x="4833011" y="5822282"/>
                <a:ext cx="2438553" cy="732573"/>
              </a:xfrm>
              <a:prstGeom prst="rect">
                <a:avLst/>
              </a:prstGeom>
              <a:blipFill>
                <a:blip r:embed="rId6"/>
                <a:stretch>
                  <a:fillRect/>
                </a:stretch>
              </a:blipFill>
            </p:spPr>
            <p:txBody>
              <a:bodyPr/>
              <a:lstStyle/>
              <a:p>
                <a:r>
                  <a:rPr lang="ja-JP" altLang="en-US">
                    <a:noFill/>
                  </a:rPr>
                  <a:t> </a:t>
                </a:r>
              </a:p>
            </p:txBody>
          </p:sp>
        </mc:Fallback>
      </mc:AlternateContent>
      <p:cxnSp>
        <p:nvCxnSpPr>
          <p:cNvPr id="9" name="直線コネクタ 8">
            <a:extLst>
              <a:ext uri="{FF2B5EF4-FFF2-40B4-BE49-F238E27FC236}">
                <a16:creationId xmlns:a16="http://schemas.microsoft.com/office/drawing/2014/main" id="{EF5664F1-7B30-484E-A4AC-4FCB6C36E190}"/>
              </a:ext>
            </a:extLst>
          </p:cNvPr>
          <p:cNvCxnSpPr/>
          <p:nvPr/>
        </p:nvCxnSpPr>
        <p:spPr>
          <a:xfrm>
            <a:off x="1792333" y="2566304"/>
            <a:ext cx="318550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8061F959-4107-4719-AE8B-2B4137B593B4}"/>
              </a:ext>
            </a:extLst>
          </p:cNvPr>
          <p:cNvCxnSpPr/>
          <p:nvPr/>
        </p:nvCxnSpPr>
        <p:spPr>
          <a:xfrm>
            <a:off x="5383838" y="2566304"/>
            <a:ext cx="318550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DB5B4A18-4E1F-4527-8F1D-21D26530A654}"/>
              </a:ext>
            </a:extLst>
          </p:cNvPr>
          <p:cNvSpPr txBox="1"/>
          <p:nvPr/>
        </p:nvSpPr>
        <p:spPr>
          <a:xfrm>
            <a:off x="2240974" y="2614946"/>
            <a:ext cx="2390529" cy="369332"/>
          </a:xfrm>
          <a:prstGeom prst="rect">
            <a:avLst/>
          </a:prstGeom>
          <a:noFill/>
        </p:spPr>
        <p:txBody>
          <a:bodyPr wrap="square" rtlCol="0">
            <a:spAutoFit/>
          </a:bodyPr>
          <a:lstStyle/>
          <a:p>
            <a:r>
              <a:rPr kumimoji="1" lang="ja-JP" altLang="en-US" b="1" dirty="0"/>
              <a:t>縦方向の空間勾配</a:t>
            </a:r>
          </a:p>
        </p:txBody>
      </p:sp>
      <p:sp>
        <p:nvSpPr>
          <p:cNvPr id="33" name="テキスト ボックス 32">
            <a:extLst>
              <a:ext uri="{FF2B5EF4-FFF2-40B4-BE49-F238E27FC236}">
                <a16:creationId xmlns:a16="http://schemas.microsoft.com/office/drawing/2014/main" id="{6631F331-538E-41D7-BFB8-AFD98FC75654}"/>
              </a:ext>
            </a:extLst>
          </p:cNvPr>
          <p:cNvSpPr txBox="1"/>
          <p:nvPr/>
        </p:nvSpPr>
        <p:spPr>
          <a:xfrm>
            <a:off x="5844728" y="2614946"/>
            <a:ext cx="2390529" cy="369332"/>
          </a:xfrm>
          <a:prstGeom prst="rect">
            <a:avLst/>
          </a:prstGeom>
          <a:noFill/>
        </p:spPr>
        <p:txBody>
          <a:bodyPr wrap="square" rtlCol="0">
            <a:spAutoFit/>
          </a:bodyPr>
          <a:lstStyle/>
          <a:p>
            <a:r>
              <a:rPr kumimoji="1" lang="ja-JP" altLang="en-US" b="1" dirty="0"/>
              <a:t>横方向の空間勾配</a:t>
            </a:r>
          </a:p>
        </p:txBody>
      </p:sp>
      <p:cxnSp>
        <p:nvCxnSpPr>
          <p:cNvPr id="34" name="直線コネクタ 33">
            <a:extLst>
              <a:ext uri="{FF2B5EF4-FFF2-40B4-BE49-F238E27FC236}">
                <a16:creationId xmlns:a16="http://schemas.microsoft.com/office/drawing/2014/main" id="{94738737-6769-42DD-B722-30A4E9BC2D37}"/>
              </a:ext>
            </a:extLst>
          </p:cNvPr>
          <p:cNvCxnSpPr/>
          <p:nvPr/>
        </p:nvCxnSpPr>
        <p:spPr>
          <a:xfrm>
            <a:off x="1792333" y="5042804"/>
            <a:ext cx="318550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FFE0794C-EA3D-4674-8882-264A9823DF8B}"/>
              </a:ext>
            </a:extLst>
          </p:cNvPr>
          <p:cNvCxnSpPr/>
          <p:nvPr/>
        </p:nvCxnSpPr>
        <p:spPr>
          <a:xfrm>
            <a:off x="5383838" y="5042804"/>
            <a:ext cx="318550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964B80DC-F4B6-4C1D-AB66-45BA7E6DCFFB}"/>
              </a:ext>
            </a:extLst>
          </p:cNvPr>
          <p:cNvSpPr txBox="1"/>
          <p:nvPr/>
        </p:nvSpPr>
        <p:spPr>
          <a:xfrm>
            <a:off x="2240974" y="5091446"/>
            <a:ext cx="2390529" cy="369332"/>
          </a:xfrm>
          <a:prstGeom prst="rect">
            <a:avLst/>
          </a:prstGeom>
          <a:noFill/>
        </p:spPr>
        <p:txBody>
          <a:bodyPr wrap="square" rtlCol="0">
            <a:spAutoFit/>
          </a:bodyPr>
          <a:lstStyle/>
          <a:p>
            <a:r>
              <a:rPr kumimoji="1" lang="en-US" altLang="ja-JP" b="1" dirty="0"/>
              <a:t>x</a:t>
            </a:r>
            <a:r>
              <a:rPr kumimoji="1" lang="ja-JP" altLang="en-US" b="1" dirty="0"/>
              <a:t>方向の時間勾配</a:t>
            </a:r>
          </a:p>
        </p:txBody>
      </p:sp>
      <p:sp>
        <p:nvSpPr>
          <p:cNvPr id="38" name="テキスト ボックス 37">
            <a:extLst>
              <a:ext uri="{FF2B5EF4-FFF2-40B4-BE49-F238E27FC236}">
                <a16:creationId xmlns:a16="http://schemas.microsoft.com/office/drawing/2014/main" id="{8AD86195-620D-472F-9C57-563808402EDE}"/>
              </a:ext>
            </a:extLst>
          </p:cNvPr>
          <p:cNvSpPr txBox="1"/>
          <p:nvPr/>
        </p:nvSpPr>
        <p:spPr>
          <a:xfrm>
            <a:off x="5844728" y="5091446"/>
            <a:ext cx="2390529" cy="369332"/>
          </a:xfrm>
          <a:prstGeom prst="rect">
            <a:avLst/>
          </a:prstGeom>
          <a:noFill/>
        </p:spPr>
        <p:txBody>
          <a:bodyPr wrap="square" rtlCol="0">
            <a:spAutoFit/>
          </a:bodyPr>
          <a:lstStyle/>
          <a:p>
            <a:r>
              <a:rPr kumimoji="1" lang="en-US" altLang="ja-JP" b="1" dirty="0"/>
              <a:t>y</a:t>
            </a:r>
            <a:r>
              <a:rPr kumimoji="1" lang="ja-JP" altLang="en-US" b="1" dirty="0"/>
              <a:t>方向の時間勾配</a:t>
            </a:r>
          </a:p>
        </p:txBody>
      </p:sp>
    </p:spTree>
    <p:extLst>
      <p:ext uri="{BB962C8B-B14F-4D97-AF65-F5344CB8AC3E}">
        <p14:creationId xmlns:p14="http://schemas.microsoft.com/office/powerpoint/2010/main" val="1112809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lang="en-US" altLang="ja-JP" dirty="0"/>
              <a:t>LED</a:t>
            </a:r>
            <a:r>
              <a:rPr lang="ja-JP" altLang="en-US" dirty="0"/>
              <a:t>及び背景の時間</a:t>
            </a:r>
            <a:r>
              <a:rPr lang="en-US" altLang="ja-JP" dirty="0"/>
              <a:t>-</a:t>
            </a:r>
            <a:r>
              <a:rPr lang="ja-JP" altLang="en-US" dirty="0"/>
              <a:t>空間勾配散布図の作成</a:t>
            </a:r>
            <a:endParaRPr kumimoji="1" lang="ja-JP" altLang="en-US" dirty="0"/>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r>
              <a:rPr lang="ja-JP" altLang="en-US" dirty="0"/>
              <a:t>散布図作成の際に，</a:t>
            </a:r>
            <a:r>
              <a:rPr lang="en-US" altLang="ja-JP" dirty="0"/>
              <a:t>LED</a:t>
            </a:r>
            <a:r>
              <a:rPr lang="ja-JP" altLang="en-US" dirty="0"/>
              <a:t>と背景それぞれ以下のようにした</a:t>
            </a:r>
            <a:endParaRPr lang="en-US" altLang="ja-JP" dirty="0"/>
          </a:p>
          <a:p>
            <a:pPr lvl="1"/>
            <a:r>
              <a:rPr lang="en-US" altLang="ja-JP" dirty="0"/>
              <a:t>LED</a:t>
            </a:r>
            <a:r>
              <a:rPr lang="ja-JP" altLang="en-US" dirty="0"/>
              <a:t>：画像中から</a:t>
            </a:r>
            <a:r>
              <a:rPr lang="en-US" altLang="ja-JP" dirty="0"/>
              <a:t>LED</a:t>
            </a:r>
            <a:r>
              <a:rPr lang="ja-JP" altLang="en-US" dirty="0"/>
              <a:t>位置を調べ，</a:t>
            </a:r>
            <a:r>
              <a:rPr lang="en-US" altLang="ja-JP" dirty="0"/>
              <a:t>LED</a:t>
            </a:r>
            <a:r>
              <a:rPr lang="ja-JP" altLang="en-US" dirty="0"/>
              <a:t>中心とした</a:t>
            </a:r>
            <a:r>
              <a:rPr lang="en-US" altLang="ja-JP" dirty="0"/>
              <a:t>5x5</a:t>
            </a:r>
            <a:r>
              <a:rPr lang="ja-JP" altLang="en-US" dirty="0"/>
              <a:t>ピクセル</a:t>
            </a:r>
            <a:endParaRPr lang="en-US" altLang="ja-JP" dirty="0"/>
          </a:p>
          <a:p>
            <a:pPr lvl="1"/>
            <a:r>
              <a:rPr lang="ja-JP" altLang="en-US" dirty="0"/>
              <a:t>背景：上記</a:t>
            </a:r>
            <a:r>
              <a:rPr lang="en-US" altLang="ja-JP" dirty="0"/>
              <a:t>LED</a:t>
            </a:r>
            <a:r>
              <a:rPr lang="ja-JP" altLang="en-US" dirty="0"/>
              <a:t>以外のピクセル</a:t>
            </a:r>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33</a:t>
            </a:fld>
            <a:endParaRPr kumimoji="1" lang="ja-JP" altLang="en-US" dirty="0"/>
          </a:p>
        </p:txBody>
      </p:sp>
      <p:pic>
        <p:nvPicPr>
          <p:cNvPr id="12" name="図 11">
            <a:extLst>
              <a:ext uri="{FF2B5EF4-FFF2-40B4-BE49-F238E27FC236}">
                <a16:creationId xmlns:a16="http://schemas.microsoft.com/office/drawing/2014/main" id="{36327BEE-4E75-453B-A0D8-F2361A903C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0775" y="2363856"/>
            <a:ext cx="3453773" cy="3453773"/>
          </a:xfrm>
          <a:prstGeom prst="rect">
            <a:avLst/>
          </a:prstGeom>
        </p:spPr>
      </p:pic>
      <p:pic>
        <p:nvPicPr>
          <p:cNvPr id="14" name="図 13">
            <a:extLst>
              <a:ext uri="{FF2B5EF4-FFF2-40B4-BE49-F238E27FC236}">
                <a16:creationId xmlns:a16="http://schemas.microsoft.com/office/drawing/2014/main" id="{41EC2F5E-0F9C-47A4-B42B-CB846F55E6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095" y="2782865"/>
            <a:ext cx="2880000" cy="2880000"/>
          </a:xfrm>
          <a:prstGeom prst="rect">
            <a:avLst/>
          </a:prstGeom>
        </p:spPr>
      </p:pic>
      <p:sp>
        <p:nvSpPr>
          <p:cNvPr id="15" name="正方形/長方形 14">
            <a:extLst>
              <a:ext uri="{FF2B5EF4-FFF2-40B4-BE49-F238E27FC236}">
                <a16:creationId xmlns:a16="http://schemas.microsoft.com/office/drawing/2014/main" id="{15E783E3-BABE-45D3-BE56-073003B60E56}"/>
              </a:ext>
            </a:extLst>
          </p:cNvPr>
          <p:cNvSpPr/>
          <p:nvPr/>
        </p:nvSpPr>
        <p:spPr>
          <a:xfrm>
            <a:off x="2103311" y="3859970"/>
            <a:ext cx="1422400" cy="1411244"/>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9D08939C-A8AC-442E-9F54-201A3F87AAEC}"/>
              </a:ext>
            </a:extLst>
          </p:cNvPr>
          <p:cNvSpPr/>
          <p:nvPr/>
        </p:nvSpPr>
        <p:spPr>
          <a:xfrm>
            <a:off x="2098405" y="2743234"/>
            <a:ext cx="1422400" cy="1071774"/>
          </a:xfrm>
          <a:prstGeom prst="rect">
            <a:avLst/>
          </a:prstGeom>
          <a:noFill/>
          <a:ln w="254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7F8305F0-2970-462B-8BE3-322C58D509AF}"/>
              </a:ext>
            </a:extLst>
          </p:cNvPr>
          <p:cNvSpPr/>
          <p:nvPr/>
        </p:nvSpPr>
        <p:spPr>
          <a:xfrm>
            <a:off x="2092692" y="5300241"/>
            <a:ext cx="1422400" cy="384395"/>
          </a:xfrm>
          <a:prstGeom prst="rect">
            <a:avLst/>
          </a:prstGeom>
          <a:noFill/>
          <a:ln w="254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87984BE7-9561-495D-A920-977C20137B01}"/>
              </a:ext>
            </a:extLst>
          </p:cNvPr>
          <p:cNvSpPr/>
          <p:nvPr/>
        </p:nvSpPr>
        <p:spPr>
          <a:xfrm>
            <a:off x="1217631" y="4396758"/>
            <a:ext cx="991524" cy="331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LED</a:t>
            </a:r>
            <a:endParaRPr kumimoji="1" lang="ja-JP" altLang="en-US" b="1" dirty="0">
              <a:solidFill>
                <a:schemeClr val="bg1"/>
              </a:solidFill>
            </a:endParaRPr>
          </a:p>
        </p:txBody>
      </p:sp>
      <p:sp>
        <p:nvSpPr>
          <p:cNvPr id="22" name="正方形/長方形 21">
            <a:extLst>
              <a:ext uri="{FF2B5EF4-FFF2-40B4-BE49-F238E27FC236}">
                <a16:creationId xmlns:a16="http://schemas.microsoft.com/office/drawing/2014/main" id="{4D06EBB0-448B-4538-8E78-5C947CE66A6C}"/>
              </a:ext>
            </a:extLst>
          </p:cNvPr>
          <p:cNvSpPr/>
          <p:nvPr/>
        </p:nvSpPr>
        <p:spPr>
          <a:xfrm>
            <a:off x="1217631" y="3130652"/>
            <a:ext cx="991524" cy="331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背景</a:t>
            </a:r>
          </a:p>
        </p:txBody>
      </p:sp>
      <p:sp>
        <p:nvSpPr>
          <p:cNvPr id="26" name="正方形/長方形 25">
            <a:extLst>
              <a:ext uri="{FF2B5EF4-FFF2-40B4-BE49-F238E27FC236}">
                <a16:creationId xmlns:a16="http://schemas.microsoft.com/office/drawing/2014/main" id="{9BD1299F-1A47-4DB7-ABDC-DFD1C1E50625}"/>
              </a:ext>
            </a:extLst>
          </p:cNvPr>
          <p:cNvSpPr/>
          <p:nvPr/>
        </p:nvSpPr>
        <p:spPr>
          <a:xfrm>
            <a:off x="1217631" y="5339760"/>
            <a:ext cx="991524" cy="331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背景</a:t>
            </a:r>
          </a:p>
        </p:txBody>
      </p:sp>
    </p:spTree>
    <p:extLst>
      <p:ext uri="{BB962C8B-B14F-4D97-AF65-F5344CB8AC3E}">
        <p14:creationId xmlns:p14="http://schemas.microsoft.com/office/powerpoint/2010/main" val="6246183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D5130-73C8-4644-B487-3C06410225A5}"/>
              </a:ext>
            </a:extLst>
          </p:cNvPr>
          <p:cNvSpPr>
            <a:spLocks noGrp="1"/>
          </p:cNvSpPr>
          <p:nvPr>
            <p:ph type="title"/>
          </p:nvPr>
        </p:nvSpPr>
        <p:spPr/>
        <p:txBody>
          <a:bodyPr/>
          <a:lstStyle/>
          <a:p>
            <a:r>
              <a:rPr lang="en-US" altLang="ja-JP" dirty="0"/>
              <a:t>LED</a:t>
            </a:r>
            <a:r>
              <a:rPr lang="ja-JP" altLang="en-US" dirty="0"/>
              <a:t>捕捉成功率と平均フレーム数の関係</a:t>
            </a:r>
            <a:endParaRPr kumimoji="1" lang="ja-JP" altLang="en-US" dirty="0"/>
          </a:p>
        </p:txBody>
      </p:sp>
      <p:sp>
        <p:nvSpPr>
          <p:cNvPr id="25" name="コンテンツ プレースホルダー 24">
            <a:extLst>
              <a:ext uri="{FF2B5EF4-FFF2-40B4-BE49-F238E27FC236}">
                <a16:creationId xmlns:a16="http://schemas.microsoft.com/office/drawing/2014/main" id="{FFF74CEA-3355-47C6-88DE-76B8778C29B8}"/>
              </a:ext>
            </a:extLst>
          </p:cNvPr>
          <p:cNvSpPr>
            <a:spLocks noGrp="1"/>
          </p:cNvSpPr>
          <p:nvPr>
            <p:ph idx="1"/>
          </p:nvPr>
        </p:nvSpPr>
        <p:spPr/>
        <p:txBody>
          <a:bodyPr/>
          <a:lstStyle/>
          <a:p>
            <a:pPr marL="0" indent="0">
              <a:buNone/>
            </a:pPr>
            <a:r>
              <a:rPr lang="ja-JP" altLang="en-US" u="sng" dirty="0"/>
              <a:t>平均フレーム数，</a:t>
            </a:r>
            <a:r>
              <a:rPr lang="en-US" altLang="ja-JP" u="sng" dirty="0"/>
              <a:t>k=3</a:t>
            </a:r>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r>
              <a:rPr lang="ja-JP" altLang="en-US" u="sng" dirty="0"/>
              <a:t>平均フレーム数，</a:t>
            </a:r>
            <a:r>
              <a:rPr lang="en-US" altLang="ja-JP" u="sng" dirty="0"/>
              <a:t>k=10</a:t>
            </a:r>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D11B0B9A-93A3-42FB-97B3-BA415BDFD28E}"/>
              </a:ext>
            </a:extLst>
          </p:cNvPr>
          <p:cNvSpPr>
            <a:spLocks noGrp="1"/>
          </p:cNvSpPr>
          <p:nvPr>
            <p:ph type="sldNum" sz="quarter" idx="12"/>
          </p:nvPr>
        </p:nvSpPr>
        <p:spPr/>
        <p:txBody>
          <a:bodyPr/>
          <a:lstStyle/>
          <a:p>
            <a:fld id="{4611F9C2-6641-4325-A1B0-8726CAAFC082}" type="slidenum">
              <a:rPr kumimoji="1" lang="ja-JP" altLang="en-US" smtClean="0"/>
              <a:pPr/>
              <a:t>34</a:t>
            </a:fld>
            <a:endParaRPr kumimoji="1" lang="ja-JP" altLang="en-US" dirty="0"/>
          </a:p>
        </p:txBody>
      </p:sp>
      <p:pic>
        <p:nvPicPr>
          <p:cNvPr id="8" name="図 7">
            <a:extLst>
              <a:ext uri="{FF2B5EF4-FFF2-40B4-BE49-F238E27FC236}">
                <a16:creationId xmlns:a16="http://schemas.microsoft.com/office/drawing/2014/main" id="{151BB43A-607B-4F54-B564-5BA978D94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0310" y="4063396"/>
            <a:ext cx="2160000" cy="2160000"/>
          </a:xfrm>
          <a:prstGeom prst="rect">
            <a:avLst/>
          </a:prstGeom>
        </p:spPr>
      </p:pic>
      <p:pic>
        <p:nvPicPr>
          <p:cNvPr id="10" name="図 9">
            <a:extLst>
              <a:ext uri="{FF2B5EF4-FFF2-40B4-BE49-F238E27FC236}">
                <a16:creationId xmlns:a16="http://schemas.microsoft.com/office/drawing/2014/main" id="{73441744-7FEE-463E-839C-019DE1D64727}"/>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a:stretch/>
        </p:blipFill>
        <p:spPr>
          <a:xfrm>
            <a:off x="522509" y="1256532"/>
            <a:ext cx="2327586" cy="2160000"/>
          </a:xfrm>
          <a:prstGeom prst="rect">
            <a:avLst/>
          </a:prstGeom>
        </p:spPr>
      </p:pic>
      <p:pic>
        <p:nvPicPr>
          <p:cNvPr id="18" name="図 17">
            <a:extLst>
              <a:ext uri="{FF2B5EF4-FFF2-40B4-BE49-F238E27FC236}">
                <a16:creationId xmlns:a16="http://schemas.microsoft.com/office/drawing/2014/main" id="{7A1F6AB3-35E0-4BA4-BD3A-2AD4D8EE4416}"/>
              </a:ext>
            </a:extLst>
          </p:cNvPr>
          <p:cNvPicPr>
            <a:picLocks noChangeAspect="1"/>
          </p:cNvPicPr>
          <p:nvPr/>
        </p:nvPicPr>
        <p:blipFill rotWithShape="1">
          <a:blip r:embed="rId4">
            <a:extLst>
              <a:ext uri="{28A0092B-C50C-407E-A947-70E740481C1C}">
                <a14:useLocalDpi xmlns:a14="http://schemas.microsoft.com/office/drawing/2010/main" val="0"/>
              </a:ext>
            </a:extLst>
          </a:blip>
          <a:srcRect r="50700"/>
          <a:stretch/>
        </p:blipFill>
        <p:spPr>
          <a:xfrm>
            <a:off x="506804" y="4063396"/>
            <a:ext cx="2160000" cy="2160000"/>
          </a:xfrm>
          <a:prstGeom prst="rect">
            <a:avLst/>
          </a:prstGeom>
        </p:spPr>
      </p:pic>
      <p:pic>
        <p:nvPicPr>
          <p:cNvPr id="20" name="図 19">
            <a:extLst>
              <a:ext uri="{FF2B5EF4-FFF2-40B4-BE49-F238E27FC236}">
                <a16:creationId xmlns:a16="http://schemas.microsoft.com/office/drawing/2014/main" id="{E8127629-0F8D-4872-8942-09801E29679D}"/>
              </a:ext>
            </a:extLst>
          </p:cNvPr>
          <p:cNvPicPr>
            <a:picLocks noChangeAspect="1"/>
          </p:cNvPicPr>
          <p:nvPr/>
        </p:nvPicPr>
        <p:blipFill rotWithShape="1">
          <a:blip r:embed="rId4">
            <a:extLst>
              <a:ext uri="{28A0092B-C50C-407E-A947-70E740481C1C}">
                <a14:useLocalDpi xmlns:a14="http://schemas.microsoft.com/office/drawing/2010/main" val="0"/>
              </a:ext>
            </a:extLst>
          </a:blip>
          <a:srcRect l="55489" t="6580" r="53" b="4198"/>
          <a:stretch/>
        </p:blipFill>
        <p:spPr>
          <a:xfrm>
            <a:off x="3760376" y="4063396"/>
            <a:ext cx="2183166" cy="2160000"/>
          </a:xfrm>
          <a:prstGeom prst="rect">
            <a:avLst/>
          </a:prstGeom>
        </p:spPr>
      </p:pic>
      <p:pic>
        <p:nvPicPr>
          <p:cNvPr id="21" name="図 20">
            <a:extLst>
              <a:ext uri="{FF2B5EF4-FFF2-40B4-BE49-F238E27FC236}">
                <a16:creationId xmlns:a16="http://schemas.microsoft.com/office/drawing/2014/main" id="{A8C4A149-11CD-42F7-895D-157177F7FA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6660" y="1286228"/>
            <a:ext cx="2160000" cy="2160000"/>
          </a:xfrm>
          <a:prstGeom prst="rect">
            <a:avLst/>
          </a:prstGeom>
        </p:spPr>
      </p:pic>
      <p:pic>
        <p:nvPicPr>
          <p:cNvPr id="23" name="図 22">
            <a:extLst>
              <a:ext uri="{FF2B5EF4-FFF2-40B4-BE49-F238E27FC236}">
                <a16:creationId xmlns:a16="http://schemas.microsoft.com/office/drawing/2014/main" id="{946F759E-0809-4768-8106-D876F49013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6726" y="1286228"/>
            <a:ext cx="2160000" cy="2160000"/>
          </a:xfrm>
          <a:prstGeom prst="rect">
            <a:avLst/>
          </a:prstGeom>
        </p:spPr>
      </p:pic>
      <p:sp>
        <p:nvSpPr>
          <p:cNvPr id="24" name="矢印: 右 23">
            <a:extLst>
              <a:ext uri="{FF2B5EF4-FFF2-40B4-BE49-F238E27FC236}">
                <a16:creationId xmlns:a16="http://schemas.microsoft.com/office/drawing/2014/main" id="{7FB49367-98E0-4F16-A446-9F8410AEE77F}"/>
              </a:ext>
            </a:extLst>
          </p:cNvPr>
          <p:cNvSpPr/>
          <p:nvPr/>
        </p:nvSpPr>
        <p:spPr>
          <a:xfrm>
            <a:off x="2907692" y="2070953"/>
            <a:ext cx="419100"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矢印: 右 25">
            <a:extLst>
              <a:ext uri="{FF2B5EF4-FFF2-40B4-BE49-F238E27FC236}">
                <a16:creationId xmlns:a16="http://schemas.microsoft.com/office/drawing/2014/main" id="{AF962B54-EE74-41E1-B95D-89EF38D7425C}"/>
              </a:ext>
            </a:extLst>
          </p:cNvPr>
          <p:cNvSpPr/>
          <p:nvPr/>
        </p:nvSpPr>
        <p:spPr>
          <a:xfrm>
            <a:off x="2907692" y="4848121"/>
            <a:ext cx="419100"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29E169F-2CB6-41A7-B678-BD8FE5E44F16}"/>
              </a:ext>
            </a:extLst>
          </p:cNvPr>
          <p:cNvSpPr/>
          <p:nvPr/>
        </p:nvSpPr>
        <p:spPr>
          <a:xfrm>
            <a:off x="6734413" y="2324099"/>
            <a:ext cx="1158240" cy="878681"/>
          </a:xfrm>
          <a:prstGeom prst="rect">
            <a:avLst/>
          </a:prstGeom>
          <a:noFill/>
          <a:ln w="222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767123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DA4578-3C42-4A48-9DE5-AD381D4F4581}"/>
              </a:ext>
            </a:extLst>
          </p:cNvPr>
          <p:cNvSpPr>
            <a:spLocks noGrp="1"/>
          </p:cNvSpPr>
          <p:nvPr>
            <p:ph type="title"/>
          </p:nvPr>
        </p:nvSpPr>
        <p:spPr/>
        <p:txBody>
          <a:bodyPr/>
          <a:lstStyle/>
          <a:p>
            <a:r>
              <a:rPr lang="ja-JP" altLang="en-US" dirty="0"/>
              <a:t>今後の展開</a:t>
            </a:r>
            <a:endParaRPr kumimoji="1" lang="ja-JP" altLang="en-US" dirty="0"/>
          </a:p>
        </p:txBody>
      </p:sp>
      <p:sp>
        <p:nvSpPr>
          <p:cNvPr id="3" name="コンテンツ プレースホルダー 2">
            <a:extLst>
              <a:ext uri="{FF2B5EF4-FFF2-40B4-BE49-F238E27FC236}">
                <a16:creationId xmlns:a16="http://schemas.microsoft.com/office/drawing/2014/main" id="{456B232F-E1D8-42FF-9782-3339E50A4D3A}"/>
              </a:ext>
            </a:extLst>
          </p:cNvPr>
          <p:cNvSpPr>
            <a:spLocks noGrp="1"/>
          </p:cNvSpPr>
          <p:nvPr>
            <p:ph idx="1"/>
          </p:nvPr>
        </p:nvSpPr>
        <p:spPr/>
        <p:txBody>
          <a:bodyPr/>
          <a:lstStyle/>
          <a:p>
            <a:pPr marL="457200" indent="-457200">
              <a:buFont typeface="+mj-ea"/>
              <a:buAutoNum type="circleNumDbPlain"/>
            </a:pPr>
            <a:r>
              <a:rPr kumimoji="1" lang="en-US" altLang="ja-JP" dirty="0"/>
              <a:t>LED</a:t>
            </a:r>
            <a:r>
              <a:rPr kumimoji="1" lang="ja-JP" altLang="en-US" dirty="0"/>
              <a:t>移動距離の補正方法</a:t>
            </a:r>
            <a:endParaRPr kumimoji="1" lang="en-US" altLang="ja-JP" dirty="0"/>
          </a:p>
          <a:p>
            <a:pPr lvl="1"/>
            <a:r>
              <a:rPr lang="ja-JP" altLang="en-US" dirty="0"/>
              <a:t>時空間断面画像を用いて，そもそも補正を行わずに捕捉を行う方法．軸を斜めに取ることが必要</a:t>
            </a:r>
            <a:endParaRPr lang="en-US" altLang="ja-JP" dirty="0"/>
          </a:p>
          <a:p>
            <a:pPr lvl="1"/>
            <a:r>
              <a:rPr kumimoji="1" lang="ja-JP" altLang="en-US" dirty="0"/>
              <a:t>車両の走行速度を考慮する方法</a:t>
            </a:r>
            <a:endParaRPr kumimoji="1" lang="en-US" altLang="ja-JP" dirty="0"/>
          </a:p>
          <a:p>
            <a:pPr lvl="1"/>
            <a:endParaRPr lang="en-US" altLang="ja-JP" dirty="0"/>
          </a:p>
          <a:p>
            <a:pPr lvl="1"/>
            <a:endParaRPr kumimoji="1" lang="en-US" altLang="ja-JP" dirty="0"/>
          </a:p>
          <a:p>
            <a:pPr marL="457200" lvl="1" indent="0">
              <a:buNone/>
            </a:pPr>
            <a:endParaRPr lang="en-US" altLang="ja-JP" dirty="0"/>
          </a:p>
          <a:p>
            <a:pPr marL="457200" indent="-457200">
              <a:buFont typeface="+mj-ea"/>
              <a:buAutoNum type="circleNumDbPlain"/>
            </a:pPr>
            <a:r>
              <a:rPr kumimoji="1" lang="en-US" altLang="ja-JP" dirty="0"/>
              <a:t>LED</a:t>
            </a:r>
            <a:r>
              <a:rPr kumimoji="1" lang="ja-JP" altLang="en-US" dirty="0"/>
              <a:t>の送信信号パターン</a:t>
            </a:r>
            <a:endParaRPr kumimoji="1" lang="en-US" altLang="ja-JP" dirty="0"/>
          </a:p>
          <a:p>
            <a:pPr lvl="1"/>
            <a:r>
              <a:rPr lang="en-US" altLang="ja-JP" dirty="0"/>
              <a:t>LED</a:t>
            </a:r>
            <a:r>
              <a:rPr lang="ja-JP" altLang="en-US" dirty="0"/>
              <a:t>をブロックごとにせず，　　　　　　　　　　　　　　　　　　　　　すべて個別に用いる</a:t>
            </a:r>
            <a:endParaRPr lang="en-US" altLang="ja-JP" dirty="0"/>
          </a:p>
          <a:p>
            <a:pPr lvl="1"/>
            <a:r>
              <a:rPr lang="ja-JP" altLang="en-US" dirty="0"/>
              <a:t>受信機が送信機を横切るため，　　　　　　　　　　　　　　　　　撮影枚数が少ない</a:t>
            </a:r>
            <a:r>
              <a:rPr lang="en-US" altLang="ja-JP" dirty="0"/>
              <a:t>(35~40</a:t>
            </a:r>
            <a:r>
              <a:rPr lang="ja-JP" altLang="en-US" dirty="0"/>
              <a:t>枚</a:t>
            </a:r>
            <a:r>
              <a:rPr lang="en-US" altLang="ja-JP" dirty="0"/>
              <a:t>)</a:t>
            </a:r>
            <a:r>
              <a:rPr lang="ja-JP" altLang="en-US" dirty="0"/>
              <a:t>　　　　　　　　　　　　　　　　　　そのため，</a:t>
            </a:r>
            <a:r>
              <a:rPr lang="en-US" altLang="ja-JP" dirty="0"/>
              <a:t>LED</a:t>
            </a:r>
            <a:r>
              <a:rPr lang="ja-JP" altLang="en-US" dirty="0"/>
              <a:t>をデータ部分と　　　　　　　　　　　　　　　　　　　　　順番を示す部分にわける</a:t>
            </a:r>
            <a:endParaRPr kumimoji="1" lang="ja-JP" altLang="en-US" dirty="0"/>
          </a:p>
        </p:txBody>
      </p:sp>
      <p:sp>
        <p:nvSpPr>
          <p:cNvPr id="4" name="スライド番号プレースホルダー 3">
            <a:extLst>
              <a:ext uri="{FF2B5EF4-FFF2-40B4-BE49-F238E27FC236}">
                <a16:creationId xmlns:a16="http://schemas.microsoft.com/office/drawing/2014/main" id="{02F9FD1A-6789-4A02-BF50-7FAE66F91374}"/>
              </a:ext>
            </a:extLst>
          </p:cNvPr>
          <p:cNvSpPr>
            <a:spLocks noGrp="1"/>
          </p:cNvSpPr>
          <p:nvPr>
            <p:ph type="sldNum" sz="quarter" idx="12"/>
          </p:nvPr>
        </p:nvSpPr>
        <p:spPr/>
        <p:txBody>
          <a:bodyPr/>
          <a:lstStyle/>
          <a:p>
            <a:fld id="{4611F9C2-6641-4325-A1B0-8726CAAFC082}" type="slidenum">
              <a:rPr kumimoji="1" lang="ja-JP" altLang="en-US" smtClean="0"/>
              <a:pPr/>
              <a:t>35</a:t>
            </a:fld>
            <a:endParaRPr kumimoji="1" lang="ja-JP" altLang="en-US" dirty="0"/>
          </a:p>
        </p:txBody>
      </p:sp>
      <p:pic>
        <p:nvPicPr>
          <p:cNvPr id="6" name="図 5">
            <a:extLst>
              <a:ext uri="{FF2B5EF4-FFF2-40B4-BE49-F238E27FC236}">
                <a16:creationId xmlns:a16="http://schemas.microsoft.com/office/drawing/2014/main" id="{F320F192-ECA2-447B-B178-936E7408BB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8457" y="2325366"/>
            <a:ext cx="2873882" cy="983440"/>
          </a:xfrm>
          <a:prstGeom prst="rect">
            <a:avLst/>
          </a:prstGeom>
          <a:ln w="19050">
            <a:solidFill>
              <a:schemeClr val="tx1"/>
            </a:solidFill>
          </a:ln>
        </p:spPr>
      </p:pic>
      <p:cxnSp>
        <p:nvCxnSpPr>
          <p:cNvPr id="7" name="直線矢印コネクタ 6">
            <a:extLst>
              <a:ext uri="{FF2B5EF4-FFF2-40B4-BE49-F238E27FC236}">
                <a16:creationId xmlns:a16="http://schemas.microsoft.com/office/drawing/2014/main" id="{81DA1E06-DC83-487E-8AA3-7A3E4F6B6245}"/>
              </a:ext>
            </a:extLst>
          </p:cNvPr>
          <p:cNvCxnSpPr>
            <a:cxnSpLocks/>
          </p:cNvCxnSpPr>
          <p:nvPr/>
        </p:nvCxnSpPr>
        <p:spPr>
          <a:xfrm flipV="1">
            <a:off x="4691714" y="2057220"/>
            <a:ext cx="1685640" cy="1259106"/>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F0AEFE64-3FFE-4543-A63B-0369E409114F}"/>
              </a:ext>
            </a:extLst>
          </p:cNvPr>
          <p:cNvCxnSpPr>
            <a:cxnSpLocks/>
          </p:cNvCxnSpPr>
          <p:nvPr/>
        </p:nvCxnSpPr>
        <p:spPr>
          <a:xfrm>
            <a:off x="4691715" y="3308806"/>
            <a:ext cx="3189174" cy="1"/>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58718289-6283-48AD-BFF8-68F7294F46EF}"/>
              </a:ext>
            </a:extLst>
          </p:cNvPr>
          <p:cNvSpPr txBox="1"/>
          <p:nvPr/>
        </p:nvSpPr>
        <p:spPr>
          <a:xfrm>
            <a:off x="7880887" y="3181666"/>
            <a:ext cx="1364709"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10" name="テキスト ボックス 9">
            <a:extLst>
              <a:ext uri="{FF2B5EF4-FFF2-40B4-BE49-F238E27FC236}">
                <a16:creationId xmlns:a16="http://schemas.microsoft.com/office/drawing/2014/main" id="{A871A511-35F7-41BA-8087-5F7C3365DD1A}"/>
              </a:ext>
            </a:extLst>
          </p:cNvPr>
          <p:cNvSpPr txBox="1"/>
          <p:nvPr/>
        </p:nvSpPr>
        <p:spPr>
          <a:xfrm>
            <a:off x="6322337" y="1815368"/>
            <a:ext cx="1425996" cy="369332"/>
          </a:xfrm>
          <a:prstGeom prst="rect">
            <a:avLst/>
          </a:prstGeom>
          <a:noFill/>
        </p:spPr>
        <p:txBody>
          <a:bodyPr wrap="square" rtlCol="0">
            <a:spAutoFit/>
          </a:bodyPr>
          <a:lstStyle/>
          <a:p>
            <a:r>
              <a:rPr kumimoji="1" lang="en-US" altLang="ja-JP" dirty="0"/>
              <a:t>t [frame]</a:t>
            </a:r>
            <a:endParaRPr kumimoji="1" lang="ja-JP" altLang="en-US" dirty="0"/>
          </a:p>
        </p:txBody>
      </p:sp>
      <p:sp>
        <p:nvSpPr>
          <p:cNvPr id="11" name="平行四辺形 10">
            <a:extLst>
              <a:ext uri="{FF2B5EF4-FFF2-40B4-BE49-F238E27FC236}">
                <a16:creationId xmlns:a16="http://schemas.microsoft.com/office/drawing/2014/main" id="{BEA9F965-3951-4356-88B7-41944EC53641}"/>
              </a:ext>
            </a:extLst>
          </p:cNvPr>
          <p:cNvSpPr/>
          <p:nvPr/>
        </p:nvSpPr>
        <p:spPr>
          <a:xfrm>
            <a:off x="4658343" y="2312179"/>
            <a:ext cx="3021377" cy="993161"/>
          </a:xfrm>
          <a:prstGeom prst="parallelogram">
            <a:avLst>
              <a:gd name="adj" fmla="val 134919"/>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A45632CA-C6C0-4B8E-9418-1EC890E450EB}"/>
              </a:ext>
            </a:extLst>
          </p:cNvPr>
          <p:cNvCxnSpPr>
            <a:cxnSpLocks/>
          </p:cNvCxnSpPr>
          <p:nvPr/>
        </p:nvCxnSpPr>
        <p:spPr>
          <a:xfrm>
            <a:off x="7450113" y="2507742"/>
            <a:ext cx="430774"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12EA7D9A-4E1D-45A7-8AF4-3A4784DA872F}"/>
              </a:ext>
            </a:extLst>
          </p:cNvPr>
          <p:cNvSpPr txBox="1"/>
          <p:nvPr/>
        </p:nvSpPr>
        <p:spPr>
          <a:xfrm>
            <a:off x="7895722" y="2312179"/>
            <a:ext cx="1364709" cy="369332"/>
          </a:xfrm>
          <a:prstGeom prst="rect">
            <a:avLst/>
          </a:prstGeom>
          <a:noFill/>
        </p:spPr>
        <p:txBody>
          <a:bodyPr wrap="square" rtlCol="0">
            <a:spAutoFit/>
          </a:bodyPr>
          <a:lstStyle/>
          <a:p>
            <a:r>
              <a:rPr kumimoji="1" lang="en-US" altLang="ja-JP" dirty="0"/>
              <a:t>LED array</a:t>
            </a:r>
            <a:endParaRPr kumimoji="1" lang="ja-JP" altLang="en-US" dirty="0"/>
          </a:p>
        </p:txBody>
      </p:sp>
      <p:pic>
        <p:nvPicPr>
          <p:cNvPr id="15" name="図 14">
            <a:extLst>
              <a:ext uri="{FF2B5EF4-FFF2-40B4-BE49-F238E27FC236}">
                <a16:creationId xmlns:a16="http://schemas.microsoft.com/office/drawing/2014/main" id="{C931B14F-E3E4-4ACF-972D-DD02CF6C03BE}"/>
              </a:ext>
            </a:extLst>
          </p:cNvPr>
          <p:cNvPicPr>
            <a:picLocks noChangeAspect="1"/>
          </p:cNvPicPr>
          <p:nvPr/>
        </p:nvPicPr>
        <p:blipFill rotWithShape="1">
          <a:blip r:embed="rId3">
            <a:extLst>
              <a:ext uri="{28A0092B-C50C-407E-A947-70E740481C1C}">
                <a14:useLocalDpi xmlns:a14="http://schemas.microsoft.com/office/drawing/2010/main" val="0"/>
              </a:ext>
            </a:extLst>
          </a:blip>
          <a:srcRect l="34985" t="37319" r="14524" b="13441"/>
          <a:stretch/>
        </p:blipFill>
        <p:spPr>
          <a:xfrm>
            <a:off x="5418064" y="4415761"/>
            <a:ext cx="2214920" cy="2160000"/>
          </a:xfrm>
          <a:prstGeom prst="rect">
            <a:avLst/>
          </a:prstGeom>
          <a:ln w="38100">
            <a:solidFill>
              <a:srgbClr val="FFC000"/>
            </a:solidFill>
          </a:ln>
        </p:spPr>
      </p:pic>
      <p:sp>
        <p:nvSpPr>
          <p:cNvPr id="16" name="正方形/長方形 15">
            <a:extLst>
              <a:ext uri="{FF2B5EF4-FFF2-40B4-BE49-F238E27FC236}">
                <a16:creationId xmlns:a16="http://schemas.microsoft.com/office/drawing/2014/main" id="{26A1DE86-961C-465A-A789-598C1ED4E987}"/>
              </a:ext>
            </a:extLst>
          </p:cNvPr>
          <p:cNvSpPr/>
          <p:nvPr/>
        </p:nvSpPr>
        <p:spPr>
          <a:xfrm>
            <a:off x="5418064" y="4415760"/>
            <a:ext cx="711387" cy="131005"/>
          </a:xfrm>
          <a:prstGeom prst="rect">
            <a:avLst/>
          </a:prstGeom>
          <a:noFill/>
          <a:ln w="222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05D651C5-12ED-4A6B-B95E-0ADA031D4E15}"/>
              </a:ext>
            </a:extLst>
          </p:cNvPr>
          <p:cNvSpPr txBox="1"/>
          <p:nvPr/>
        </p:nvSpPr>
        <p:spPr>
          <a:xfrm>
            <a:off x="5088771" y="3814015"/>
            <a:ext cx="2160519" cy="584775"/>
          </a:xfrm>
          <a:prstGeom prst="rect">
            <a:avLst/>
          </a:prstGeom>
          <a:noFill/>
        </p:spPr>
        <p:txBody>
          <a:bodyPr wrap="square" rtlCol="0">
            <a:spAutoFit/>
          </a:bodyPr>
          <a:lstStyle/>
          <a:p>
            <a:r>
              <a:rPr kumimoji="1" lang="ja-JP" altLang="en-US" sz="1600" b="1" dirty="0">
                <a:solidFill>
                  <a:srgbClr val="FF0000"/>
                </a:solidFill>
              </a:rPr>
              <a:t>順番を示す</a:t>
            </a:r>
            <a:r>
              <a:rPr kumimoji="1" lang="en-US" altLang="ja-JP" sz="1600" dirty="0"/>
              <a:t>5bit</a:t>
            </a:r>
          </a:p>
          <a:p>
            <a:r>
              <a:rPr kumimoji="1" lang="en-US" altLang="ja-JP" sz="1600" dirty="0"/>
              <a:t>(1-32</a:t>
            </a:r>
            <a:r>
              <a:rPr kumimoji="1" lang="ja-JP" altLang="en-US" sz="1600" dirty="0"/>
              <a:t>番の番号を表示</a:t>
            </a:r>
            <a:r>
              <a:rPr kumimoji="1" lang="en-US" altLang="ja-JP" sz="1600" dirty="0"/>
              <a:t>)</a:t>
            </a:r>
            <a:endParaRPr kumimoji="1" lang="ja-JP" altLang="en-US" sz="1600" dirty="0"/>
          </a:p>
        </p:txBody>
      </p:sp>
      <p:sp>
        <p:nvSpPr>
          <p:cNvPr id="18" name="テキスト ボックス 17">
            <a:extLst>
              <a:ext uri="{FF2B5EF4-FFF2-40B4-BE49-F238E27FC236}">
                <a16:creationId xmlns:a16="http://schemas.microsoft.com/office/drawing/2014/main" id="{59DACE8C-04BE-4B48-9E26-FF68FDA84FB5}"/>
              </a:ext>
            </a:extLst>
          </p:cNvPr>
          <p:cNvSpPr txBox="1"/>
          <p:nvPr/>
        </p:nvSpPr>
        <p:spPr>
          <a:xfrm>
            <a:off x="3072564" y="6086020"/>
            <a:ext cx="2301050" cy="338554"/>
          </a:xfrm>
          <a:prstGeom prst="rect">
            <a:avLst/>
          </a:prstGeom>
          <a:noFill/>
        </p:spPr>
        <p:txBody>
          <a:bodyPr wrap="square" rtlCol="0">
            <a:spAutoFit/>
          </a:bodyPr>
          <a:lstStyle/>
          <a:p>
            <a:pPr algn="r"/>
            <a:r>
              <a:rPr kumimoji="1" lang="ja-JP" altLang="en-US" sz="1600" b="1" dirty="0">
                <a:solidFill>
                  <a:srgbClr val="FFC000"/>
                </a:solidFill>
              </a:rPr>
              <a:t>データを示す</a:t>
            </a:r>
            <a:r>
              <a:rPr kumimoji="1" lang="en-US" altLang="ja-JP" sz="1600" dirty="0"/>
              <a:t>251bit</a:t>
            </a:r>
            <a:endParaRPr kumimoji="1" lang="ja-JP" altLang="en-US" sz="1600" dirty="0"/>
          </a:p>
        </p:txBody>
      </p:sp>
    </p:spTree>
    <p:extLst>
      <p:ext uri="{BB962C8B-B14F-4D97-AF65-F5344CB8AC3E}">
        <p14:creationId xmlns:p14="http://schemas.microsoft.com/office/powerpoint/2010/main" val="691423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9E8C19D-C6E0-439E-A0D3-567F0EFC42BE}"/>
              </a:ext>
            </a:extLst>
          </p:cNvPr>
          <p:cNvSpPr>
            <a:spLocks noGrp="1"/>
          </p:cNvSpPr>
          <p:nvPr>
            <p:ph idx="1"/>
          </p:nvPr>
        </p:nvSpPr>
        <p:spPr/>
        <p:txBody>
          <a:bodyPr>
            <a:normAutofit/>
          </a:bodyPr>
          <a:lstStyle/>
          <a:p>
            <a:r>
              <a:rPr kumimoji="1" lang="ja-JP" altLang="en-US" dirty="0"/>
              <a:t>本研究の特徴は，受信機が送信機を</a:t>
            </a:r>
            <a:r>
              <a:rPr kumimoji="1" lang="ja-JP" altLang="en-US" b="1" dirty="0"/>
              <a:t>横切る</a:t>
            </a:r>
            <a:r>
              <a:rPr kumimoji="1" lang="ja-JP" altLang="en-US" dirty="0"/>
              <a:t>こと</a:t>
            </a:r>
            <a:endParaRPr kumimoji="1" lang="en-US" altLang="ja-JP" dirty="0"/>
          </a:p>
          <a:p>
            <a:pPr lvl="1"/>
            <a:r>
              <a:rPr lang="ja-JP" altLang="en-US" dirty="0"/>
              <a:t>先行研究では撮影画像中の送信機が移動することを想定していない</a:t>
            </a:r>
            <a:endParaRPr lang="en-US" altLang="ja-JP" dirty="0"/>
          </a:p>
          <a:p>
            <a:pPr lvl="1"/>
            <a:r>
              <a:rPr lang="ja-JP" altLang="en-US" dirty="0"/>
              <a:t>撮影時間が短いため，撮影可能な枚数が極めて少ない</a:t>
            </a:r>
            <a:endParaRPr lang="en-US" altLang="ja-JP" dirty="0"/>
          </a:p>
          <a:p>
            <a:endParaRPr lang="en-US" altLang="ja-JP" dirty="0"/>
          </a:p>
          <a:p>
            <a:r>
              <a:rPr lang="ja-JP" altLang="en-US" dirty="0"/>
              <a:t>短時間で多くの画像を撮影し，</a:t>
            </a:r>
            <a:r>
              <a:rPr lang="en-US" altLang="ja-JP" dirty="0"/>
              <a:t>LED</a:t>
            </a:r>
            <a:r>
              <a:rPr lang="ja-JP" altLang="en-US" dirty="0"/>
              <a:t>捕捉を行う必要がある</a:t>
            </a:r>
            <a:endParaRPr lang="en-US" altLang="ja-JP" dirty="0"/>
          </a:p>
          <a:p>
            <a:pPr marL="0" indent="0">
              <a:buNone/>
            </a:pPr>
            <a:endParaRPr kumimoji="1" lang="en-US" altLang="ja-JP" dirty="0"/>
          </a:p>
          <a:p>
            <a:endParaRPr kumimoji="1" lang="en-US" altLang="ja-JP" dirty="0"/>
          </a:p>
        </p:txBody>
      </p:sp>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lang="ja-JP" altLang="en-US" dirty="0"/>
              <a:t>研究課題</a:t>
            </a:r>
            <a:endParaRPr lang="en-US" altLang="ja-JP" sz="3600"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4</a:t>
            </a:fld>
            <a:endParaRPr kumimoji="1" lang="ja-JP" altLang="en-US" dirty="0"/>
          </a:p>
        </p:txBody>
      </p:sp>
      <p:pic>
        <p:nvPicPr>
          <p:cNvPr id="6" name="図 5">
            <a:extLst>
              <a:ext uri="{FF2B5EF4-FFF2-40B4-BE49-F238E27FC236}">
                <a16:creationId xmlns:a16="http://schemas.microsoft.com/office/drawing/2014/main" id="{BB49BD6E-A0D8-4BCB-8883-3F86DFEC3DF9}"/>
              </a:ext>
            </a:extLst>
          </p:cNvPr>
          <p:cNvPicPr>
            <a:picLocks noChangeAspect="1"/>
          </p:cNvPicPr>
          <p:nvPr/>
        </p:nvPicPr>
        <p:blipFill rotWithShape="1">
          <a:blip r:embed="rId3">
            <a:extLst>
              <a:ext uri="{28A0092B-C50C-407E-A947-70E740481C1C}">
                <a14:useLocalDpi xmlns:a14="http://schemas.microsoft.com/office/drawing/2010/main" val="0"/>
              </a:ext>
            </a:extLst>
          </a:blip>
          <a:srcRect l="7696" r="50550"/>
          <a:stretch/>
        </p:blipFill>
        <p:spPr>
          <a:xfrm rot="5400000" flipH="1">
            <a:off x="1128390" y="4575447"/>
            <a:ext cx="2838454" cy="1129507"/>
          </a:xfrm>
          <a:prstGeom prst="rect">
            <a:avLst/>
          </a:prstGeom>
        </p:spPr>
      </p:pic>
      <p:pic>
        <p:nvPicPr>
          <p:cNvPr id="7" name="図 6">
            <a:extLst>
              <a:ext uri="{FF2B5EF4-FFF2-40B4-BE49-F238E27FC236}">
                <a16:creationId xmlns:a16="http://schemas.microsoft.com/office/drawing/2014/main" id="{6C325E15-2190-4A64-A16F-1B2A23D049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H="1">
            <a:off x="2236166" y="4077266"/>
            <a:ext cx="986326" cy="956826"/>
          </a:xfrm>
          <a:prstGeom prst="rect">
            <a:avLst/>
          </a:prstGeom>
        </p:spPr>
      </p:pic>
      <p:cxnSp>
        <p:nvCxnSpPr>
          <p:cNvPr id="22" name="直線矢印コネクタ 21">
            <a:extLst>
              <a:ext uri="{FF2B5EF4-FFF2-40B4-BE49-F238E27FC236}">
                <a16:creationId xmlns:a16="http://schemas.microsoft.com/office/drawing/2014/main" id="{59E5CDEC-6FF9-42A5-BE8C-BCA07E7C2EC1}"/>
              </a:ext>
            </a:extLst>
          </p:cNvPr>
          <p:cNvCxnSpPr>
            <a:cxnSpLocks/>
          </p:cNvCxnSpPr>
          <p:nvPr/>
        </p:nvCxnSpPr>
        <p:spPr>
          <a:xfrm rot="16200000" flipH="1">
            <a:off x="2559267" y="5177601"/>
            <a:ext cx="331433" cy="0"/>
          </a:xfrm>
          <a:prstGeom prst="straightConnector1">
            <a:avLst/>
          </a:prstGeom>
          <a:ln w="38100">
            <a:solidFill>
              <a:srgbClr val="002060"/>
            </a:solidFill>
            <a:prstDash val="dash"/>
            <a:tailEnd type="triangle"/>
          </a:ln>
        </p:spPr>
        <p:style>
          <a:lnRef idx="1">
            <a:schemeClr val="accent2"/>
          </a:lnRef>
          <a:fillRef idx="0">
            <a:schemeClr val="accent2"/>
          </a:fillRef>
          <a:effectRef idx="0">
            <a:schemeClr val="accent2"/>
          </a:effectRef>
          <a:fontRef idx="minor">
            <a:schemeClr val="tx1"/>
          </a:fontRef>
        </p:style>
      </p:cxnSp>
      <p:pic>
        <p:nvPicPr>
          <p:cNvPr id="23" name="図 22">
            <a:extLst>
              <a:ext uri="{FF2B5EF4-FFF2-40B4-BE49-F238E27FC236}">
                <a16:creationId xmlns:a16="http://schemas.microsoft.com/office/drawing/2014/main" id="{2DC6E948-45DF-4546-985A-9B099923DC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H="1">
            <a:off x="2236160" y="5310441"/>
            <a:ext cx="986326" cy="956825"/>
          </a:xfrm>
          <a:prstGeom prst="rect">
            <a:avLst/>
          </a:prstGeom>
        </p:spPr>
      </p:pic>
      <p:grpSp>
        <p:nvGrpSpPr>
          <p:cNvPr id="42" name="グループ化 41">
            <a:extLst>
              <a:ext uri="{FF2B5EF4-FFF2-40B4-BE49-F238E27FC236}">
                <a16:creationId xmlns:a16="http://schemas.microsoft.com/office/drawing/2014/main" id="{6097A0AE-CC20-4BD6-963B-A57DCA704C14}"/>
              </a:ext>
            </a:extLst>
          </p:cNvPr>
          <p:cNvGrpSpPr/>
          <p:nvPr/>
        </p:nvGrpSpPr>
        <p:grpSpPr>
          <a:xfrm flipH="1">
            <a:off x="1116643" y="4402366"/>
            <a:ext cx="1472002" cy="1452893"/>
            <a:chOff x="564193" y="4402366"/>
            <a:chExt cx="1472002" cy="1452893"/>
          </a:xfrm>
        </p:grpSpPr>
        <p:pic>
          <p:nvPicPr>
            <p:cNvPr id="8" name="図 7">
              <a:extLst>
                <a:ext uri="{FF2B5EF4-FFF2-40B4-BE49-F238E27FC236}">
                  <a16:creationId xmlns:a16="http://schemas.microsoft.com/office/drawing/2014/main" id="{8BA13FE6-2C03-4019-A78D-770CA5892E62}"/>
                </a:ext>
              </a:extLst>
            </p:cNvPr>
            <p:cNvPicPr>
              <a:picLocks noChangeAspect="1"/>
            </p:cNvPicPr>
            <p:nvPr/>
          </p:nvPicPr>
          <p:blipFill rotWithShape="1">
            <a:blip r:embed="rId5">
              <a:extLst>
                <a:ext uri="{28A0092B-C50C-407E-A947-70E740481C1C}">
                  <a14:useLocalDpi xmlns:a14="http://schemas.microsoft.com/office/drawing/2010/main" val="0"/>
                </a:ext>
              </a:extLst>
            </a:blip>
            <a:srcRect b="28770"/>
            <a:stretch/>
          </p:blipFill>
          <p:spPr>
            <a:xfrm rot="5400000">
              <a:off x="1635580" y="4932988"/>
              <a:ext cx="398885" cy="402345"/>
            </a:xfrm>
            <a:prstGeom prst="rect">
              <a:avLst/>
            </a:prstGeom>
          </p:spPr>
        </p:pic>
        <p:sp>
          <p:nvSpPr>
            <p:cNvPr id="10" name="フリーフォーム: 図形 9">
              <a:extLst>
                <a:ext uri="{FF2B5EF4-FFF2-40B4-BE49-F238E27FC236}">
                  <a16:creationId xmlns:a16="http://schemas.microsoft.com/office/drawing/2014/main" id="{8E861EBC-1008-46AA-986C-EBFBB83E8CD3}"/>
                </a:ext>
              </a:extLst>
            </p:cNvPr>
            <p:cNvSpPr/>
            <p:nvPr/>
          </p:nvSpPr>
          <p:spPr>
            <a:xfrm rot="16200000">
              <a:off x="633449" y="4333119"/>
              <a:ext cx="219760" cy="358254"/>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cxnSp>
          <p:nvCxnSpPr>
            <p:cNvPr id="11" name="直線矢印コネクタ 10">
              <a:extLst>
                <a:ext uri="{FF2B5EF4-FFF2-40B4-BE49-F238E27FC236}">
                  <a16:creationId xmlns:a16="http://schemas.microsoft.com/office/drawing/2014/main" id="{53AD9745-2D86-4AA6-A051-314C126AF2C7}"/>
                </a:ext>
              </a:extLst>
            </p:cNvPr>
            <p:cNvCxnSpPr>
              <a:cxnSpLocks/>
              <a:stCxn id="8" idx="2"/>
              <a:endCxn id="10" idx="1"/>
            </p:cNvCxnSpPr>
            <p:nvPr/>
          </p:nvCxnSpPr>
          <p:spPr>
            <a:xfrm rot="10800000">
              <a:off x="922458" y="4622123"/>
              <a:ext cx="711393" cy="512036"/>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sp>
          <p:nvSpPr>
            <p:cNvPr id="24" name="フリーフォーム: 図形 23">
              <a:extLst>
                <a:ext uri="{FF2B5EF4-FFF2-40B4-BE49-F238E27FC236}">
                  <a16:creationId xmlns:a16="http://schemas.microsoft.com/office/drawing/2014/main" id="{BA4CD614-CAFF-4DDA-A329-F7FDB68F46AA}"/>
                </a:ext>
              </a:extLst>
            </p:cNvPr>
            <p:cNvSpPr/>
            <p:nvPr/>
          </p:nvSpPr>
          <p:spPr>
            <a:xfrm rot="16200000">
              <a:off x="633440" y="5566252"/>
              <a:ext cx="219760" cy="358253"/>
            </a:xfrm>
            <a:custGeom>
              <a:avLst/>
              <a:gdLst>
                <a:gd name="connsiteX0" fmla="*/ 311328 w 311328"/>
                <a:gd name="connsiteY0" fmla="*/ 623560 h 623560"/>
                <a:gd name="connsiteX1" fmla="*/ 0 w 311328"/>
                <a:gd name="connsiteY1" fmla="*/ 623560 h 623560"/>
                <a:gd name="connsiteX2" fmla="*/ 100579 w 311328"/>
                <a:gd name="connsiteY2" fmla="*/ 429698 h 623560"/>
                <a:gd name="connsiteX3" fmla="*/ 0 w 311328"/>
                <a:gd name="connsiteY3" fmla="*/ 429698 h 623560"/>
                <a:gd name="connsiteX4" fmla="*/ 0 w 311328"/>
                <a:gd name="connsiteY4" fmla="*/ 0 h 623560"/>
                <a:gd name="connsiteX5" fmla="*/ 311328 w 311328"/>
                <a:gd name="connsiteY5" fmla="*/ 0 h 623560"/>
                <a:gd name="connsiteX6" fmla="*/ 311328 w 311328"/>
                <a:gd name="connsiteY6" fmla="*/ 429698 h 623560"/>
                <a:gd name="connsiteX7" fmla="*/ 210749 w 311328"/>
                <a:gd name="connsiteY7" fmla="*/ 429698 h 6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328" h="623560">
                  <a:moveTo>
                    <a:pt x="311328" y="623560"/>
                  </a:moveTo>
                  <a:lnTo>
                    <a:pt x="0" y="623560"/>
                  </a:lnTo>
                  <a:lnTo>
                    <a:pt x="100579" y="429698"/>
                  </a:lnTo>
                  <a:lnTo>
                    <a:pt x="0" y="429698"/>
                  </a:lnTo>
                  <a:lnTo>
                    <a:pt x="0" y="0"/>
                  </a:lnTo>
                  <a:lnTo>
                    <a:pt x="311328" y="0"/>
                  </a:lnTo>
                  <a:lnTo>
                    <a:pt x="311328" y="429698"/>
                  </a:lnTo>
                  <a:lnTo>
                    <a:pt x="210749" y="429698"/>
                  </a:lnTo>
                  <a:close/>
                </a:path>
              </a:pathLst>
            </a:cu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cxnSp>
          <p:nvCxnSpPr>
            <p:cNvPr id="26" name="直線矢印コネクタ 25">
              <a:extLst>
                <a:ext uri="{FF2B5EF4-FFF2-40B4-BE49-F238E27FC236}">
                  <a16:creationId xmlns:a16="http://schemas.microsoft.com/office/drawing/2014/main" id="{1A64CAEB-05E8-4C7D-BBE9-59007320147E}"/>
                </a:ext>
              </a:extLst>
            </p:cNvPr>
            <p:cNvCxnSpPr>
              <a:cxnSpLocks/>
              <a:stCxn id="8" idx="2"/>
              <a:endCxn id="24" idx="0"/>
            </p:cNvCxnSpPr>
            <p:nvPr/>
          </p:nvCxnSpPr>
          <p:spPr>
            <a:xfrm rot="10800000" flipV="1">
              <a:off x="922447" y="5134162"/>
              <a:ext cx="711406" cy="501335"/>
            </a:xfrm>
            <a:prstGeom prst="straightConnector1">
              <a:avLst/>
            </a:prstGeom>
            <a:ln w="38100">
              <a:solidFill>
                <a:srgbClr val="FF0000"/>
              </a:solidFill>
              <a:prstDash val="sysDot"/>
              <a:tailEnd type="triangle"/>
            </a:ln>
          </p:spPr>
          <p:style>
            <a:lnRef idx="1">
              <a:schemeClr val="accent2"/>
            </a:lnRef>
            <a:fillRef idx="0">
              <a:schemeClr val="accent2"/>
            </a:fillRef>
            <a:effectRef idx="0">
              <a:schemeClr val="accent2"/>
            </a:effectRef>
            <a:fontRef idx="minor">
              <a:schemeClr val="tx1"/>
            </a:fontRef>
          </p:style>
        </p:cxnSp>
      </p:grpSp>
      <p:pic>
        <p:nvPicPr>
          <p:cNvPr id="32" name="図 31">
            <a:extLst>
              <a:ext uri="{FF2B5EF4-FFF2-40B4-BE49-F238E27FC236}">
                <a16:creationId xmlns:a16="http://schemas.microsoft.com/office/drawing/2014/main" id="{CC8E73B3-624F-4040-B8FB-9CB3B27ED1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601048" y="5357834"/>
            <a:ext cx="1080000" cy="1080000"/>
          </a:xfrm>
          <a:prstGeom prst="rect">
            <a:avLst/>
          </a:prstGeom>
          <a:ln w="19050">
            <a:solidFill>
              <a:schemeClr val="tx1"/>
            </a:solidFill>
          </a:ln>
        </p:spPr>
      </p:pic>
      <p:pic>
        <p:nvPicPr>
          <p:cNvPr id="34" name="図 33">
            <a:extLst>
              <a:ext uri="{FF2B5EF4-FFF2-40B4-BE49-F238E27FC236}">
                <a16:creationId xmlns:a16="http://schemas.microsoft.com/office/drawing/2014/main" id="{66E270A9-6709-4631-92F8-0A1136549A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596745" y="3720972"/>
            <a:ext cx="1080000" cy="1080000"/>
          </a:xfrm>
          <a:prstGeom prst="rect">
            <a:avLst/>
          </a:prstGeom>
          <a:ln w="19050">
            <a:solidFill>
              <a:schemeClr val="tx1"/>
            </a:solidFill>
          </a:ln>
        </p:spPr>
      </p:pic>
      <p:cxnSp>
        <p:nvCxnSpPr>
          <p:cNvPr id="41" name="直線矢印コネクタ 40">
            <a:extLst>
              <a:ext uri="{FF2B5EF4-FFF2-40B4-BE49-F238E27FC236}">
                <a16:creationId xmlns:a16="http://schemas.microsoft.com/office/drawing/2014/main" id="{A67EF28F-BB51-46C1-B168-59328FB43958}"/>
              </a:ext>
            </a:extLst>
          </p:cNvPr>
          <p:cNvCxnSpPr>
            <a:cxnSpLocks/>
          </p:cNvCxnSpPr>
          <p:nvPr/>
        </p:nvCxnSpPr>
        <p:spPr>
          <a:xfrm rot="16200000" flipH="1">
            <a:off x="4982224" y="5106252"/>
            <a:ext cx="331433" cy="0"/>
          </a:xfrm>
          <a:prstGeom prst="straightConnector1">
            <a:avLst/>
          </a:prstGeom>
          <a:ln w="38100">
            <a:solidFill>
              <a:srgbClr val="002060"/>
            </a:solidFill>
            <a:prstDash val="dash"/>
            <a:tailEnd type="triangle"/>
          </a:ln>
        </p:spPr>
        <p:style>
          <a:lnRef idx="1">
            <a:schemeClr val="accent2"/>
          </a:lnRef>
          <a:fillRef idx="0">
            <a:schemeClr val="accent2"/>
          </a:fillRef>
          <a:effectRef idx="0">
            <a:schemeClr val="accent2"/>
          </a:effectRef>
          <a:fontRef idx="minor">
            <a:schemeClr val="tx1"/>
          </a:fontRef>
        </p:style>
      </p:cxnSp>
      <p:grpSp>
        <p:nvGrpSpPr>
          <p:cNvPr id="60" name="グループ化 59">
            <a:extLst>
              <a:ext uri="{FF2B5EF4-FFF2-40B4-BE49-F238E27FC236}">
                <a16:creationId xmlns:a16="http://schemas.microsoft.com/office/drawing/2014/main" id="{6CBEC67C-73A3-48EA-83FA-9FFC33E8913B}"/>
              </a:ext>
            </a:extLst>
          </p:cNvPr>
          <p:cNvGrpSpPr/>
          <p:nvPr/>
        </p:nvGrpSpPr>
        <p:grpSpPr>
          <a:xfrm flipH="1">
            <a:off x="6719293" y="3720972"/>
            <a:ext cx="1405532" cy="2720544"/>
            <a:chOff x="6747867" y="3720972"/>
            <a:chExt cx="1405532" cy="2720544"/>
          </a:xfrm>
        </p:grpSpPr>
        <p:pic>
          <p:nvPicPr>
            <p:cNvPr id="45" name="図 44">
              <a:extLst>
                <a:ext uri="{FF2B5EF4-FFF2-40B4-BE49-F238E27FC236}">
                  <a16:creationId xmlns:a16="http://schemas.microsoft.com/office/drawing/2014/main" id="{B49C8334-6A65-4DAB-8222-F8A408E822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35300" y="5351549"/>
              <a:ext cx="1080000" cy="1080000"/>
            </a:xfrm>
            <a:prstGeom prst="rect">
              <a:avLst/>
            </a:prstGeom>
            <a:ln w="19050">
              <a:solidFill>
                <a:schemeClr val="tx1"/>
              </a:solidFill>
            </a:ln>
          </p:spPr>
        </p:pic>
        <p:pic>
          <p:nvPicPr>
            <p:cNvPr id="46" name="図 45">
              <a:extLst>
                <a:ext uri="{FF2B5EF4-FFF2-40B4-BE49-F238E27FC236}">
                  <a16:creationId xmlns:a16="http://schemas.microsoft.com/office/drawing/2014/main" id="{BA8D9120-DA92-4366-8C5C-3FBBEE2C67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47867" y="3720972"/>
              <a:ext cx="1080000" cy="1080000"/>
            </a:xfrm>
            <a:prstGeom prst="rect">
              <a:avLst/>
            </a:prstGeom>
            <a:ln w="19050">
              <a:solidFill>
                <a:schemeClr val="tx1"/>
              </a:solidFill>
            </a:ln>
          </p:spPr>
        </p:pic>
        <p:cxnSp>
          <p:nvCxnSpPr>
            <p:cNvPr id="47" name="直線矢印コネクタ 46">
              <a:extLst>
                <a:ext uri="{FF2B5EF4-FFF2-40B4-BE49-F238E27FC236}">
                  <a16:creationId xmlns:a16="http://schemas.microsoft.com/office/drawing/2014/main" id="{90A8B41A-6396-4CF0-97FE-80D7222D2601}"/>
                </a:ext>
              </a:extLst>
            </p:cNvPr>
            <p:cNvCxnSpPr>
              <a:cxnSpLocks/>
            </p:cNvCxnSpPr>
            <p:nvPr/>
          </p:nvCxnSpPr>
          <p:spPr>
            <a:xfrm rot="16200000" flipH="1">
              <a:off x="7122151" y="5106252"/>
              <a:ext cx="331433" cy="0"/>
            </a:xfrm>
            <a:prstGeom prst="straightConnector1">
              <a:avLst/>
            </a:prstGeom>
            <a:ln w="38100">
              <a:solidFill>
                <a:srgbClr val="002060"/>
              </a:solidFill>
              <a:prstDash val="dash"/>
              <a:tailEnd type="triangle"/>
            </a:ln>
          </p:spPr>
          <p:style>
            <a:lnRef idx="1">
              <a:schemeClr val="accent2"/>
            </a:lnRef>
            <a:fillRef idx="0">
              <a:schemeClr val="accent2"/>
            </a:fillRef>
            <a:effectRef idx="0">
              <a:schemeClr val="accent2"/>
            </a:effectRef>
            <a:fontRef idx="minor">
              <a:schemeClr val="tx1"/>
            </a:fontRef>
          </p:style>
        </p:cxnSp>
        <p:cxnSp>
          <p:nvCxnSpPr>
            <p:cNvPr id="50" name="直線矢印コネクタ 49">
              <a:extLst>
                <a:ext uri="{FF2B5EF4-FFF2-40B4-BE49-F238E27FC236}">
                  <a16:creationId xmlns:a16="http://schemas.microsoft.com/office/drawing/2014/main" id="{9B5DE3A0-2893-437C-BD40-EBAB7F90F093}"/>
                </a:ext>
              </a:extLst>
            </p:cNvPr>
            <p:cNvCxnSpPr>
              <a:cxnSpLocks/>
            </p:cNvCxnSpPr>
            <p:nvPr/>
          </p:nvCxnSpPr>
          <p:spPr>
            <a:xfrm>
              <a:off x="7841775" y="4767516"/>
              <a:ext cx="0" cy="1674000"/>
            </a:xfrm>
            <a:prstGeom prst="straightConnector1">
              <a:avLst/>
            </a:prstGeom>
            <a:ln w="15875">
              <a:solidFill>
                <a:schemeClr val="tx1"/>
              </a:solidFill>
              <a:prstDash val="sysDash"/>
              <a:tailEnd type="none" w="lg" len="med"/>
            </a:ln>
          </p:spPr>
          <p:style>
            <a:lnRef idx="1">
              <a:schemeClr val="accent2"/>
            </a:lnRef>
            <a:fillRef idx="0">
              <a:schemeClr val="accent2"/>
            </a:fillRef>
            <a:effectRef idx="0">
              <a:schemeClr val="accent2"/>
            </a:effectRef>
            <a:fontRef idx="minor">
              <a:schemeClr val="tx1"/>
            </a:fontRef>
          </p:style>
        </p:cxnSp>
        <p:cxnSp>
          <p:nvCxnSpPr>
            <p:cNvPr id="53" name="直線矢印コネクタ 52">
              <a:extLst>
                <a:ext uri="{FF2B5EF4-FFF2-40B4-BE49-F238E27FC236}">
                  <a16:creationId xmlns:a16="http://schemas.microsoft.com/office/drawing/2014/main" id="{2569958C-E62F-4FC2-91D8-59EEF2FBDA00}"/>
                </a:ext>
              </a:extLst>
            </p:cNvPr>
            <p:cNvCxnSpPr>
              <a:cxnSpLocks/>
            </p:cNvCxnSpPr>
            <p:nvPr/>
          </p:nvCxnSpPr>
          <p:spPr>
            <a:xfrm>
              <a:off x="7708425" y="3720972"/>
              <a:ext cx="0" cy="2700000"/>
            </a:xfrm>
            <a:prstGeom prst="straightConnector1">
              <a:avLst/>
            </a:prstGeom>
            <a:ln w="19050">
              <a:solidFill>
                <a:srgbClr val="FF0000"/>
              </a:solidFill>
              <a:prstDash val="dash"/>
              <a:tailEnd type="none" w="lg" len="med"/>
            </a:ln>
          </p:spPr>
          <p:style>
            <a:lnRef idx="1">
              <a:schemeClr val="accent2"/>
            </a:lnRef>
            <a:fillRef idx="0">
              <a:schemeClr val="accent2"/>
            </a:fillRef>
            <a:effectRef idx="0">
              <a:schemeClr val="accent2"/>
            </a:effectRef>
            <a:fontRef idx="minor">
              <a:schemeClr val="tx1"/>
            </a:fontRef>
          </p:style>
        </p:cxnSp>
        <p:cxnSp>
          <p:nvCxnSpPr>
            <p:cNvPr id="54" name="直線矢印コネクタ 53">
              <a:extLst>
                <a:ext uri="{FF2B5EF4-FFF2-40B4-BE49-F238E27FC236}">
                  <a16:creationId xmlns:a16="http://schemas.microsoft.com/office/drawing/2014/main" id="{C6C46ADF-78F9-4785-BEF7-0F626DC9B11F}"/>
                </a:ext>
              </a:extLst>
            </p:cNvPr>
            <p:cNvCxnSpPr>
              <a:cxnSpLocks/>
            </p:cNvCxnSpPr>
            <p:nvPr/>
          </p:nvCxnSpPr>
          <p:spPr>
            <a:xfrm>
              <a:off x="7127400" y="3720972"/>
              <a:ext cx="0" cy="2700000"/>
            </a:xfrm>
            <a:prstGeom prst="straightConnector1">
              <a:avLst/>
            </a:prstGeom>
            <a:ln w="19050">
              <a:solidFill>
                <a:srgbClr val="FF0000"/>
              </a:solidFill>
              <a:prstDash val="dash"/>
              <a:tailEnd type="none" w="lg" len="med"/>
            </a:ln>
          </p:spPr>
          <p:style>
            <a:lnRef idx="1">
              <a:schemeClr val="accent2"/>
            </a:lnRef>
            <a:fillRef idx="0">
              <a:schemeClr val="accent2"/>
            </a:fillRef>
            <a:effectRef idx="0">
              <a:schemeClr val="accent2"/>
            </a:effectRef>
            <a:fontRef idx="minor">
              <a:schemeClr val="tx1"/>
            </a:fontRef>
          </p:style>
        </p:cxnSp>
        <p:cxnSp>
          <p:nvCxnSpPr>
            <p:cNvPr id="56" name="直線矢印コネクタ 55">
              <a:extLst>
                <a:ext uri="{FF2B5EF4-FFF2-40B4-BE49-F238E27FC236}">
                  <a16:creationId xmlns:a16="http://schemas.microsoft.com/office/drawing/2014/main" id="{5A646463-9117-4029-AB83-9659AD7F2F6B}"/>
                </a:ext>
              </a:extLst>
            </p:cNvPr>
            <p:cNvCxnSpPr>
              <a:cxnSpLocks/>
            </p:cNvCxnSpPr>
            <p:nvPr/>
          </p:nvCxnSpPr>
          <p:spPr>
            <a:xfrm>
              <a:off x="8124825" y="3720972"/>
              <a:ext cx="0" cy="2520000"/>
            </a:xfrm>
            <a:prstGeom prst="straightConnector1">
              <a:avLst/>
            </a:prstGeom>
            <a:ln w="15875">
              <a:solidFill>
                <a:schemeClr val="tx1"/>
              </a:solidFill>
              <a:prstDash val="sysDash"/>
              <a:tailEnd type="none" w="lg" len="med"/>
            </a:ln>
          </p:spPr>
          <p:style>
            <a:lnRef idx="1">
              <a:schemeClr val="accent2"/>
            </a:lnRef>
            <a:fillRef idx="0">
              <a:schemeClr val="accent2"/>
            </a:fillRef>
            <a:effectRef idx="0">
              <a:schemeClr val="accent2"/>
            </a:effectRef>
            <a:fontRef idx="minor">
              <a:schemeClr val="tx1"/>
            </a:fontRef>
          </p:style>
        </p:cxnSp>
        <p:cxnSp>
          <p:nvCxnSpPr>
            <p:cNvPr id="57" name="直線矢印コネクタ 56">
              <a:extLst>
                <a:ext uri="{FF2B5EF4-FFF2-40B4-BE49-F238E27FC236}">
                  <a16:creationId xmlns:a16="http://schemas.microsoft.com/office/drawing/2014/main" id="{0323D0E2-47C5-4790-A0B8-3C5FC0899B34}"/>
                </a:ext>
              </a:extLst>
            </p:cNvPr>
            <p:cNvCxnSpPr>
              <a:cxnSpLocks/>
            </p:cNvCxnSpPr>
            <p:nvPr/>
          </p:nvCxnSpPr>
          <p:spPr bwMode="auto">
            <a:xfrm>
              <a:off x="7824192" y="3829484"/>
              <a:ext cx="329207" cy="0"/>
            </a:xfrm>
            <a:prstGeom prst="straightConnector1">
              <a:avLst/>
            </a:prstGeom>
            <a:noFill/>
            <a:ln w="22225" cap="flat" cmpd="sng" algn="ctr">
              <a:solidFill>
                <a:schemeClr val="accent1"/>
              </a:solidFill>
              <a:prstDash val="solid"/>
              <a:round/>
              <a:headEnd type="arrow" w="med" len="med"/>
              <a:tailEnd type="arrow"/>
            </a:ln>
            <a:effectLst/>
          </p:spPr>
        </p:cxnSp>
      </p:grpSp>
      <p:sp>
        <p:nvSpPr>
          <p:cNvPr id="59" name="吹き出し: 線 58">
            <a:extLst>
              <a:ext uri="{FF2B5EF4-FFF2-40B4-BE49-F238E27FC236}">
                <a16:creationId xmlns:a16="http://schemas.microsoft.com/office/drawing/2014/main" id="{E657EAC2-A787-4DD3-B1DD-7AAA35854490}"/>
              </a:ext>
            </a:extLst>
          </p:cNvPr>
          <p:cNvSpPr/>
          <p:nvPr/>
        </p:nvSpPr>
        <p:spPr>
          <a:xfrm>
            <a:off x="6564192" y="3156050"/>
            <a:ext cx="1805943" cy="394953"/>
          </a:xfrm>
          <a:prstGeom prst="borderCallout1">
            <a:avLst>
              <a:gd name="adj1" fmla="val 101729"/>
              <a:gd name="adj2" fmla="val 20148"/>
              <a:gd name="adj3" fmla="val 171058"/>
              <a:gd name="adj4" fmla="val 17574"/>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a:t>
            </a:r>
            <a:r>
              <a:rPr kumimoji="1" lang="ja-JP" altLang="en-US" dirty="0">
                <a:solidFill>
                  <a:schemeClr val="tx1"/>
                </a:solidFill>
              </a:rPr>
              <a:t>位置を補正</a:t>
            </a:r>
          </a:p>
        </p:txBody>
      </p:sp>
      <p:grpSp>
        <p:nvGrpSpPr>
          <p:cNvPr id="14" name="グループ化 13">
            <a:extLst>
              <a:ext uri="{FF2B5EF4-FFF2-40B4-BE49-F238E27FC236}">
                <a16:creationId xmlns:a16="http://schemas.microsoft.com/office/drawing/2014/main" id="{F8A10B7C-E6D2-471C-833C-B872B250861D}"/>
              </a:ext>
            </a:extLst>
          </p:cNvPr>
          <p:cNvGrpSpPr/>
          <p:nvPr/>
        </p:nvGrpSpPr>
        <p:grpSpPr>
          <a:xfrm>
            <a:off x="353142" y="766902"/>
            <a:ext cx="8437716" cy="2114753"/>
            <a:chOff x="350857" y="828482"/>
            <a:chExt cx="8437716" cy="2114753"/>
          </a:xfrm>
        </p:grpSpPr>
        <p:sp>
          <p:nvSpPr>
            <p:cNvPr id="5" name="四角形: 角を丸くする 4">
              <a:extLst>
                <a:ext uri="{FF2B5EF4-FFF2-40B4-BE49-F238E27FC236}">
                  <a16:creationId xmlns:a16="http://schemas.microsoft.com/office/drawing/2014/main" id="{685D7CE9-CE7C-4F51-946D-BEE26F65756A}"/>
                </a:ext>
              </a:extLst>
            </p:cNvPr>
            <p:cNvSpPr/>
            <p:nvPr/>
          </p:nvSpPr>
          <p:spPr>
            <a:xfrm>
              <a:off x="404917" y="828482"/>
              <a:ext cx="8383656" cy="2080720"/>
            </a:xfrm>
            <a:prstGeom prst="round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solidFill>
                  <a:schemeClr val="tx1"/>
                </a:solidFill>
              </a:endParaRPr>
            </a:p>
          </p:txBody>
        </p:sp>
        <p:grpSp>
          <p:nvGrpSpPr>
            <p:cNvPr id="12" name="グループ化 11">
              <a:extLst>
                <a:ext uri="{FF2B5EF4-FFF2-40B4-BE49-F238E27FC236}">
                  <a16:creationId xmlns:a16="http://schemas.microsoft.com/office/drawing/2014/main" id="{9052D386-7683-46BD-AA35-051EC25FF139}"/>
                </a:ext>
              </a:extLst>
            </p:cNvPr>
            <p:cNvGrpSpPr/>
            <p:nvPr/>
          </p:nvGrpSpPr>
          <p:grpSpPr>
            <a:xfrm>
              <a:off x="350857" y="1060225"/>
              <a:ext cx="7910675" cy="1883010"/>
              <a:chOff x="468985" y="1364926"/>
              <a:chExt cx="7518509" cy="1573316"/>
            </a:xfrm>
          </p:grpSpPr>
          <p:sp>
            <p:nvSpPr>
              <p:cNvPr id="9" name="テキスト ボックス 8">
                <a:extLst>
                  <a:ext uri="{FF2B5EF4-FFF2-40B4-BE49-F238E27FC236}">
                    <a16:creationId xmlns:a16="http://schemas.microsoft.com/office/drawing/2014/main" id="{9D9D164D-9693-45DB-90E8-5E167768803C}"/>
                  </a:ext>
                </a:extLst>
              </p:cNvPr>
              <p:cNvSpPr txBox="1"/>
              <p:nvPr/>
            </p:nvSpPr>
            <p:spPr>
              <a:xfrm>
                <a:off x="468985" y="1368582"/>
                <a:ext cx="3041374" cy="1569660"/>
              </a:xfrm>
              <a:prstGeom prst="rect">
                <a:avLst/>
              </a:prstGeom>
              <a:noFill/>
            </p:spPr>
            <p:txBody>
              <a:bodyPr wrap="square" rtlCol="0">
                <a:spAutoFit/>
              </a:bodyPr>
              <a:lstStyle/>
              <a:p>
                <a:pPr algn="r"/>
                <a:r>
                  <a:rPr kumimoji="1" lang="ja-JP" altLang="en-US" sz="2400" dirty="0"/>
                  <a:t>送信機の移動：</a:t>
                </a:r>
                <a:endParaRPr kumimoji="1" lang="en-US" altLang="ja-JP" sz="2400" dirty="0"/>
              </a:p>
              <a:p>
                <a:pPr algn="r"/>
                <a:endParaRPr kumimoji="1" lang="en-US" altLang="ja-JP" sz="2400" dirty="0"/>
              </a:p>
              <a:p>
                <a:pPr algn="r"/>
                <a:endParaRPr kumimoji="1" lang="en-US" altLang="ja-JP" sz="2400" dirty="0"/>
              </a:p>
              <a:p>
                <a:pPr algn="r"/>
                <a:r>
                  <a:rPr kumimoji="1" lang="ja-JP" altLang="en-US" sz="2400" dirty="0"/>
                  <a:t>少ない撮影枚数：</a:t>
                </a:r>
              </a:p>
            </p:txBody>
          </p:sp>
          <p:sp>
            <p:nvSpPr>
              <p:cNvPr id="30" name="テキスト ボックス 29">
                <a:extLst>
                  <a:ext uri="{FF2B5EF4-FFF2-40B4-BE49-F238E27FC236}">
                    <a16:creationId xmlns:a16="http://schemas.microsoft.com/office/drawing/2014/main" id="{34903165-53B3-4ED8-B099-DD672CE3A8F9}"/>
                  </a:ext>
                </a:extLst>
              </p:cNvPr>
              <p:cNvSpPr txBox="1"/>
              <p:nvPr/>
            </p:nvSpPr>
            <p:spPr>
              <a:xfrm>
                <a:off x="3299835" y="1364926"/>
                <a:ext cx="4687659" cy="1311502"/>
              </a:xfrm>
              <a:prstGeom prst="rect">
                <a:avLst/>
              </a:prstGeom>
              <a:noFill/>
            </p:spPr>
            <p:txBody>
              <a:bodyPr wrap="square" rtlCol="0">
                <a:spAutoFit/>
              </a:bodyPr>
              <a:lstStyle/>
              <a:p>
                <a:r>
                  <a:rPr kumimoji="1" lang="en-US" altLang="ja-JP" sz="2400" dirty="0"/>
                  <a:t>LED</a:t>
                </a:r>
                <a:r>
                  <a:rPr kumimoji="1" lang="ja-JP" altLang="en-US" sz="2400" dirty="0"/>
                  <a:t>送信機の位置を補正することで　　　先行研究を適用できる</a:t>
                </a:r>
              </a:p>
              <a:p>
                <a:endParaRPr kumimoji="1" lang="en-US" altLang="ja-JP" sz="2400" dirty="0"/>
              </a:p>
              <a:p>
                <a:r>
                  <a:rPr kumimoji="1" lang="ja-JP" altLang="en-US" sz="2400" dirty="0"/>
                  <a:t>高速度カメラを用いる</a:t>
                </a:r>
              </a:p>
            </p:txBody>
          </p:sp>
        </p:grpSp>
      </p:grpSp>
    </p:spTree>
    <p:extLst>
      <p:ext uri="{BB962C8B-B14F-4D97-AF65-F5344CB8AC3E}">
        <p14:creationId xmlns:p14="http://schemas.microsoft.com/office/powerpoint/2010/main" val="99041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1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fade">
                                      <p:cBhvr>
                                        <p:cTn id="13" dur="1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B16B54-9EE3-4B95-8C1E-0387512493BF}"/>
              </a:ext>
            </a:extLst>
          </p:cNvPr>
          <p:cNvSpPr>
            <a:spLocks noGrp="1"/>
          </p:cNvSpPr>
          <p:nvPr>
            <p:ph type="title"/>
          </p:nvPr>
        </p:nvSpPr>
        <p:spPr>
          <a:xfrm>
            <a:off x="254000" y="1"/>
            <a:ext cx="8261350" cy="681035"/>
          </a:xfrm>
        </p:spPr>
        <p:txBody>
          <a:bodyPr>
            <a:normAutofit/>
          </a:bodyPr>
          <a:lstStyle/>
          <a:p>
            <a:r>
              <a:rPr kumimoji="1" lang="ja-JP" altLang="en-US" dirty="0"/>
              <a:t>研究目的と内容</a:t>
            </a:r>
          </a:p>
        </p:txBody>
      </p:sp>
      <p:sp>
        <p:nvSpPr>
          <p:cNvPr id="3" name="コンテンツ プレースホルダー 2">
            <a:extLst>
              <a:ext uri="{FF2B5EF4-FFF2-40B4-BE49-F238E27FC236}">
                <a16:creationId xmlns:a16="http://schemas.microsoft.com/office/drawing/2014/main" id="{27BB9FC5-9A76-4C41-99EE-AE8B2DE8DC5F}"/>
              </a:ext>
            </a:extLst>
          </p:cNvPr>
          <p:cNvSpPr>
            <a:spLocks noGrp="1"/>
          </p:cNvSpPr>
          <p:nvPr>
            <p:ph idx="1"/>
          </p:nvPr>
        </p:nvSpPr>
        <p:spPr/>
        <p:txBody>
          <a:bodyPr>
            <a:normAutofit/>
          </a:bodyPr>
          <a:lstStyle/>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r>
              <a:rPr lang="ja-JP" altLang="en-US" dirty="0"/>
              <a:t>研究内容</a:t>
            </a:r>
            <a:endParaRPr lang="en-US" altLang="ja-JP" dirty="0"/>
          </a:p>
          <a:p>
            <a:r>
              <a:rPr lang="ja-JP" altLang="en-US" dirty="0"/>
              <a:t>アルゴリズム構築：捕捉・追尾アルゴリズムの検討 </a:t>
            </a:r>
            <a:endParaRPr lang="en-US" altLang="ja-JP" dirty="0"/>
          </a:p>
          <a:p>
            <a:r>
              <a:rPr lang="ja-JP" altLang="en-US" dirty="0"/>
              <a:t>通信性能評価：移動環境での通信実験</a:t>
            </a:r>
            <a:endParaRPr lang="en-US" altLang="ja-JP" dirty="0"/>
          </a:p>
          <a:p>
            <a:pPr lvl="1"/>
            <a:r>
              <a:rPr lang="ja-JP" altLang="en-US" dirty="0"/>
              <a:t>現在は低速</a:t>
            </a:r>
            <a:r>
              <a:rPr lang="en-US" altLang="ja-JP" dirty="0"/>
              <a:t>(10-30km/h)</a:t>
            </a:r>
            <a:r>
              <a:rPr lang="ja-JP" altLang="en-US" dirty="0"/>
              <a:t>で実験                                              　　　　　　            将来的には高速</a:t>
            </a:r>
            <a:r>
              <a:rPr lang="en-US" altLang="ja-JP" dirty="0"/>
              <a:t>(50-60km/h)</a:t>
            </a:r>
            <a:r>
              <a:rPr lang="ja-JP" altLang="en-US" dirty="0"/>
              <a:t>で実験</a:t>
            </a:r>
            <a:endParaRPr lang="en-US" altLang="ja-JP" dirty="0"/>
          </a:p>
        </p:txBody>
      </p:sp>
      <p:sp>
        <p:nvSpPr>
          <p:cNvPr id="4" name="スライド番号プレースホルダー 3">
            <a:extLst>
              <a:ext uri="{FF2B5EF4-FFF2-40B4-BE49-F238E27FC236}">
                <a16:creationId xmlns:a16="http://schemas.microsoft.com/office/drawing/2014/main" id="{7D05EEAF-16A0-49AC-A02F-2785CE29E4DF}"/>
              </a:ext>
            </a:extLst>
          </p:cNvPr>
          <p:cNvSpPr>
            <a:spLocks noGrp="1"/>
          </p:cNvSpPr>
          <p:nvPr>
            <p:ph type="sldNum" sz="quarter" idx="12"/>
          </p:nvPr>
        </p:nvSpPr>
        <p:spPr/>
        <p:txBody>
          <a:bodyPr/>
          <a:lstStyle/>
          <a:p>
            <a:fld id="{4611F9C2-6641-4325-A1B0-8726CAAFC082}" type="slidenum">
              <a:rPr kumimoji="1" lang="ja-JP" altLang="en-US" smtClean="0"/>
              <a:pPr/>
              <a:t>5</a:t>
            </a:fld>
            <a:endParaRPr kumimoji="1" lang="ja-JP" altLang="en-US" dirty="0"/>
          </a:p>
        </p:txBody>
      </p:sp>
      <p:sp>
        <p:nvSpPr>
          <p:cNvPr id="5" name="正方形/長方形 4">
            <a:extLst>
              <a:ext uri="{FF2B5EF4-FFF2-40B4-BE49-F238E27FC236}">
                <a16:creationId xmlns:a16="http://schemas.microsoft.com/office/drawing/2014/main" id="{CF2A1108-95FB-4C59-BE05-9BF92D9458BC}"/>
              </a:ext>
            </a:extLst>
          </p:cNvPr>
          <p:cNvSpPr/>
          <p:nvPr/>
        </p:nvSpPr>
        <p:spPr>
          <a:xfrm>
            <a:off x="497840" y="1497098"/>
            <a:ext cx="8148320" cy="839972"/>
          </a:xfrm>
          <a:prstGeom prst="rect">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tx1"/>
                </a:solidFill>
              </a:rPr>
              <a:t>車両と側方の送信機との可視光通信を可能する</a:t>
            </a:r>
          </a:p>
        </p:txBody>
      </p:sp>
      <p:sp>
        <p:nvSpPr>
          <p:cNvPr id="15" name="正方形/長方形 14">
            <a:extLst>
              <a:ext uri="{FF2B5EF4-FFF2-40B4-BE49-F238E27FC236}">
                <a16:creationId xmlns:a16="http://schemas.microsoft.com/office/drawing/2014/main" id="{B4224DFC-07AB-4360-9996-0F44DC0D90F2}"/>
              </a:ext>
            </a:extLst>
          </p:cNvPr>
          <p:cNvSpPr/>
          <p:nvPr/>
        </p:nvSpPr>
        <p:spPr>
          <a:xfrm>
            <a:off x="678815" y="1036403"/>
            <a:ext cx="1654810" cy="498745"/>
          </a:xfrm>
          <a:prstGeom prst="rect">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chemeClr val="tx1"/>
                </a:solidFill>
              </a:rPr>
              <a:t>研究目的</a:t>
            </a:r>
          </a:p>
        </p:txBody>
      </p:sp>
    </p:spTree>
    <p:extLst>
      <p:ext uri="{BB962C8B-B14F-4D97-AF65-F5344CB8AC3E}">
        <p14:creationId xmlns:p14="http://schemas.microsoft.com/office/powerpoint/2010/main" val="30744512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7D24B0-DF0F-47FA-973C-595F93BD6898}"/>
              </a:ext>
            </a:extLst>
          </p:cNvPr>
          <p:cNvSpPr>
            <a:spLocks noGrp="1"/>
          </p:cNvSpPr>
          <p:nvPr>
            <p:ph type="title"/>
          </p:nvPr>
        </p:nvSpPr>
        <p:spPr>
          <a:xfrm>
            <a:off x="254000" y="1"/>
            <a:ext cx="8261350" cy="681035"/>
          </a:xfrm>
        </p:spPr>
        <p:txBody>
          <a:bodyPr/>
          <a:lstStyle/>
          <a:p>
            <a:r>
              <a:rPr kumimoji="1" lang="ja-JP" altLang="en-US" dirty="0"/>
              <a:t>経過</a:t>
            </a:r>
          </a:p>
        </p:txBody>
      </p:sp>
      <p:sp>
        <p:nvSpPr>
          <p:cNvPr id="3" name="コンテンツ プレースホルダー 2">
            <a:extLst>
              <a:ext uri="{FF2B5EF4-FFF2-40B4-BE49-F238E27FC236}">
                <a16:creationId xmlns:a16="http://schemas.microsoft.com/office/drawing/2014/main" id="{51ED832F-6F5D-4261-9231-577189779A1E}"/>
              </a:ext>
            </a:extLst>
          </p:cNvPr>
          <p:cNvSpPr>
            <a:spLocks noGrp="1"/>
          </p:cNvSpPr>
          <p:nvPr>
            <p:ph idx="1"/>
          </p:nvPr>
        </p:nvSpPr>
        <p:spPr/>
        <p:txBody>
          <a:bodyPr/>
          <a:lstStyle/>
          <a:p>
            <a:r>
              <a:rPr kumimoji="1" lang="en-US" altLang="ja-JP" dirty="0" err="1"/>
              <a:t>ComEX</a:t>
            </a:r>
            <a:r>
              <a:rPr kumimoji="1" lang="ja-JP" altLang="en-US" dirty="0"/>
              <a:t>へレターを投稿</a:t>
            </a:r>
            <a:r>
              <a:rPr kumimoji="1" lang="en-US" altLang="ja-JP" dirty="0"/>
              <a:t>(</a:t>
            </a:r>
            <a:r>
              <a:rPr kumimoji="1" lang="ja-JP" altLang="en-US" dirty="0"/>
              <a:t>採録決定</a:t>
            </a:r>
            <a:r>
              <a:rPr kumimoji="1" lang="en-US" altLang="ja-JP" dirty="0"/>
              <a:t>)</a:t>
            </a:r>
          </a:p>
          <a:p>
            <a:endParaRPr kumimoji="1" lang="en-US" altLang="ja-JP" dirty="0"/>
          </a:p>
          <a:p>
            <a:r>
              <a:rPr kumimoji="1" lang="ja-JP" altLang="en-US" dirty="0"/>
              <a:t>ノイズの影響を考察</a:t>
            </a:r>
            <a:endParaRPr kumimoji="1" lang="en-US" altLang="ja-JP" dirty="0"/>
          </a:p>
          <a:p>
            <a:endParaRPr lang="en-US" altLang="ja-JP" dirty="0"/>
          </a:p>
          <a:p>
            <a:r>
              <a:rPr kumimoji="1" lang="ja-JP" altLang="en-US" dirty="0"/>
              <a:t>空間</a:t>
            </a:r>
            <a:r>
              <a:rPr kumimoji="1" lang="en-US" altLang="ja-JP" dirty="0"/>
              <a:t>-</a:t>
            </a:r>
            <a:r>
              <a:rPr kumimoji="1" lang="ja-JP" altLang="en-US" dirty="0"/>
              <a:t>時間勾配散布図における最適な閾値の検討</a:t>
            </a:r>
            <a:endParaRPr kumimoji="1" lang="en-US" altLang="ja-JP" dirty="0"/>
          </a:p>
          <a:p>
            <a:endParaRPr lang="en-US" altLang="ja-JP" dirty="0"/>
          </a:p>
          <a:p>
            <a:r>
              <a:rPr kumimoji="1" lang="ja-JP" altLang="en-US" dirty="0"/>
              <a:t>就活</a:t>
            </a:r>
          </a:p>
        </p:txBody>
      </p:sp>
      <p:sp>
        <p:nvSpPr>
          <p:cNvPr id="4" name="スライド番号プレースホルダー 3">
            <a:extLst>
              <a:ext uri="{FF2B5EF4-FFF2-40B4-BE49-F238E27FC236}">
                <a16:creationId xmlns:a16="http://schemas.microsoft.com/office/drawing/2014/main" id="{0CB54694-63DA-460E-B4E5-12AE71ABBBAD}"/>
              </a:ext>
            </a:extLst>
          </p:cNvPr>
          <p:cNvSpPr>
            <a:spLocks noGrp="1"/>
          </p:cNvSpPr>
          <p:nvPr>
            <p:ph type="sldNum" sz="quarter" idx="12"/>
          </p:nvPr>
        </p:nvSpPr>
        <p:spPr/>
        <p:txBody>
          <a:bodyPr/>
          <a:lstStyle/>
          <a:p>
            <a:fld id="{4611F9C2-6641-4325-A1B0-8726CAAFC082}" type="slidenum">
              <a:rPr kumimoji="1" lang="ja-JP" altLang="en-US" smtClean="0"/>
              <a:pPr/>
              <a:t>6</a:t>
            </a:fld>
            <a:endParaRPr kumimoji="1" lang="ja-JP" altLang="en-US" dirty="0"/>
          </a:p>
        </p:txBody>
      </p:sp>
      <p:sp>
        <p:nvSpPr>
          <p:cNvPr id="6" name="四角形: 角を丸くする 5">
            <a:extLst>
              <a:ext uri="{FF2B5EF4-FFF2-40B4-BE49-F238E27FC236}">
                <a16:creationId xmlns:a16="http://schemas.microsoft.com/office/drawing/2014/main" id="{DC7AC7B6-1A61-493D-89FB-49E86D9B82B2}"/>
              </a:ext>
            </a:extLst>
          </p:cNvPr>
          <p:cNvSpPr/>
          <p:nvPr/>
        </p:nvSpPr>
        <p:spPr>
          <a:xfrm>
            <a:off x="563245" y="4691604"/>
            <a:ext cx="8017510" cy="1270233"/>
          </a:xfrm>
          <a:prstGeom prst="round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kumimoji="1" lang="ja-JP" altLang="en-US" sz="2800" dirty="0">
                <a:solidFill>
                  <a:schemeClr val="tx1"/>
                </a:solidFill>
              </a:rPr>
              <a:t>ノイズの影響について</a:t>
            </a:r>
            <a:endParaRPr kumimoji="1" lang="en-US" altLang="ja-JP" sz="2800" dirty="0">
              <a:solidFill>
                <a:schemeClr val="tx1"/>
              </a:solidFill>
            </a:endParaRPr>
          </a:p>
          <a:p>
            <a:pPr marL="457200" indent="-457200">
              <a:buFont typeface="Arial" panose="020B0604020202020204" pitchFamily="34" charset="0"/>
              <a:buChar char="•"/>
            </a:pPr>
            <a:r>
              <a:rPr kumimoji="1" lang="ja-JP" altLang="en-US" sz="2800" dirty="0">
                <a:solidFill>
                  <a:schemeClr val="tx1"/>
                </a:solidFill>
              </a:rPr>
              <a:t>最適な閾値の考察</a:t>
            </a:r>
          </a:p>
        </p:txBody>
      </p:sp>
      <p:sp>
        <p:nvSpPr>
          <p:cNvPr id="7" name="テキスト ボックス 6">
            <a:extLst>
              <a:ext uri="{FF2B5EF4-FFF2-40B4-BE49-F238E27FC236}">
                <a16:creationId xmlns:a16="http://schemas.microsoft.com/office/drawing/2014/main" id="{B4AEBC70-4C18-43C9-8AA5-16B65AC568E2}"/>
              </a:ext>
            </a:extLst>
          </p:cNvPr>
          <p:cNvSpPr txBox="1"/>
          <p:nvPr/>
        </p:nvSpPr>
        <p:spPr>
          <a:xfrm>
            <a:off x="910234" y="4336847"/>
            <a:ext cx="1929468" cy="584775"/>
          </a:xfrm>
          <a:prstGeom prst="rect">
            <a:avLst/>
          </a:prstGeom>
          <a:solidFill>
            <a:schemeClr val="bg1"/>
          </a:solidFill>
        </p:spPr>
        <p:txBody>
          <a:bodyPr wrap="square" rtlCol="0">
            <a:spAutoFit/>
          </a:bodyPr>
          <a:lstStyle/>
          <a:p>
            <a:r>
              <a:rPr kumimoji="1" lang="ja-JP" altLang="en-US" sz="3200" dirty="0"/>
              <a:t>発表内容</a:t>
            </a:r>
          </a:p>
        </p:txBody>
      </p:sp>
    </p:spTree>
    <p:extLst>
      <p:ext uri="{BB962C8B-B14F-4D97-AF65-F5344CB8AC3E}">
        <p14:creationId xmlns:p14="http://schemas.microsoft.com/office/powerpoint/2010/main" val="701866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DF4960-294F-4643-9328-E10DD08AE6A1}"/>
              </a:ext>
            </a:extLst>
          </p:cNvPr>
          <p:cNvSpPr>
            <a:spLocks noGrp="1"/>
          </p:cNvSpPr>
          <p:nvPr>
            <p:ph type="title"/>
          </p:nvPr>
        </p:nvSpPr>
        <p:spPr>
          <a:xfrm>
            <a:off x="254000" y="1"/>
            <a:ext cx="8261350" cy="681035"/>
          </a:xfrm>
        </p:spPr>
        <p:txBody>
          <a:bodyPr/>
          <a:lstStyle/>
          <a:p>
            <a:r>
              <a:rPr kumimoji="1" lang="ja-JP" altLang="en-US" dirty="0"/>
              <a:t>可視光通信のシステムモデル</a:t>
            </a:r>
          </a:p>
        </p:txBody>
      </p:sp>
      <p:sp>
        <p:nvSpPr>
          <p:cNvPr id="4" name="スライド番号プレースホルダー 3">
            <a:extLst>
              <a:ext uri="{FF2B5EF4-FFF2-40B4-BE49-F238E27FC236}">
                <a16:creationId xmlns:a16="http://schemas.microsoft.com/office/drawing/2014/main" id="{0590DB29-17F1-4F28-85CF-484679E32A20}"/>
              </a:ext>
            </a:extLst>
          </p:cNvPr>
          <p:cNvSpPr>
            <a:spLocks noGrp="1"/>
          </p:cNvSpPr>
          <p:nvPr>
            <p:ph type="sldNum" sz="quarter" idx="12"/>
          </p:nvPr>
        </p:nvSpPr>
        <p:spPr/>
        <p:txBody>
          <a:bodyPr/>
          <a:lstStyle/>
          <a:p>
            <a:fld id="{4611F9C2-6641-4325-A1B0-8726CAAFC082}" type="slidenum">
              <a:rPr kumimoji="1" lang="ja-JP" altLang="en-US" smtClean="0"/>
              <a:pPr/>
              <a:t>7</a:t>
            </a:fld>
            <a:endParaRPr kumimoji="1" lang="ja-JP" altLang="en-US" dirty="0"/>
          </a:p>
        </p:txBody>
      </p:sp>
      <p:sp>
        <p:nvSpPr>
          <p:cNvPr id="5" name="正方形/長方形 4">
            <a:extLst>
              <a:ext uri="{FF2B5EF4-FFF2-40B4-BE49-F238E27FC236}">
                <a16:creationId xmlns:a16="http://schemas.microsoft.com/office/drawing/2014/main" id="{08E8B2E3-AC73-4EA6-9A74-D38C9C8DCC17}"/>
              </a:ext>
            </a:extLst>
          </p:cNvPr>
          <p:cNvSpPr/>
          <p:nvPr/>
        </p:nvSpPr>
        <p:spPr>
          <a:xfrm>
            <a:off x="4738845" y="1171306"/>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変調</a:t>
            </a:r>
          </a:p>
        </p:txBody>
      </p:sp>
      <p:sp>
        <p:nvSpPr>
          <p:cNvPr id="6" name="正方形/長方形 5">
            <a:extLst>
              <a:ext uri="{FF2B5EF4-FFF2-40B4-BE49-F238E27FC236}">
                <a16:creationId xmlns:a16="http://schemas.microsoft.com/office/drawing/2014/main" id="{156A652B-4D8F-4990-98D6-8C2CAAEEDA32}"/>
              </a:ext>
            </a:extLst>
          </p:cNvPr>
          <p:cNvSpPr/>
          <p:nvPr/>
        </p:nvSpPr>
        <p:spPr>
          <a:xfrm>
            <a:off x="2739357" y="1170898"/>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入力データ</a:t>
            </a:r>
          </a:p>
        </p:txBody>
      </p:sp>
      <p:sp>
        <p:nvSpPr>
          <p:cNvPr id="7" name="正方形/長方形 6">
            <a:extLst>
              <a:ext uri="{FF2B5EF4-FFF2-40B4-BE49-F238E27FC236}">
                <a16:creationId xmlns:a16="http://schemas.microsoft.com/office/drawing/2014/main" id="{DE419F21-4371-4D35-B1C5-14BDFE2CDCF9}"/>
              </a:ext>
            </a:extLst>
          </p:cNvPr>
          <p:cNvSpPr/>
          <p:nvPr/>
        </p:nvSpPr>
        <p:spPr>
          <a:xfrm>
            <a:off x="6629927" y="3158107"/>
            <a:ext cx="1839606"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イメージセンサ</a:t>
            </a:r>
          </a:p>
        </p:txBody>
      </p:sp>
      <p:sp>
        <p:nvSpPr>
          <p:cNvPr id="9" name="正方形/長方形 8">
            <a:extLst>
              <a:ext uri="{FF2B5EF4-FFF2-40B4-BE49-F238E27FC236}">
                <a16:creationId xmlns:a16="http://schemas.microsoft.com/office/drawing/2014/main" id="{618CE046-E969-4E44-9A9B-60EB92AEA823}"/>
              </a:ext>
            </a:extLst>
          </p:cNvPr>
          <p:cNvSpPr/>
          <p:nvPr/>
        </p:nvSpPr>
        <p:spPr>
          <a:xfrm>
            <a:off x="6738333" y="1171306"/>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 </a:t>
            </a:r>
            <a:r>
              <a:rPr kumimoji="1" lang="ja-JP" altLang="en-US" dirty="0">
                <a:solidFill>
                  <a:schemeClr val="tx1"/>
                </a:solidFill>
              </a:rPr>
              <a:t>送信機</a:t>
            </a:r>
          </a:p>
        </p:txBody>
      </p:sp>
      <p:sp>
        <p:nvSpPr>
          <p:cNvPr id="10" name="正方形/長方形 9">
            <a:extLst>
              <a:ext uri="{FF2B5EF4-FFF2-40B4-BE49-F238E27FC236}">
                <a16:creationId xmlns:a16="http://schemas.microsoft.com/office/drawing/2014/main" id="{9D811511-4E22-4C69-8F39-52D39BBD5D6F}"/>
              </a:ext>
            </a:extLst>
          </p:cNvPr>
          <p:cNvSpPr/>
          <p:nvPr/>
        </p:nvSpPr>
        <p:spPr>
          <a:xfrm>
            <a:off x="625367" y="3158107"/>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出力データ</a:t>
            </a:r>
          </a:p>
        </p:txBody>
      </p:sp>
      <p:sp>
        <p:nvSpPr>
          <p:cNvPr id="11" name="正方形/長方形 10">
            <a:extLst>
              <a:ext uri="{FF2B5EF4-FFF2-40B4-BE49-F238E27FC236}">
                <a16:creationId xmlns:a16="http://schemas.microsoft.com/office/drawing/2014/main" id="{67BC69ED-2C38-4C9C-9EB6-A36C7AEA01AA}"/>
              </a:ext>
            </a:extLst>
          </p:cNvPr>
          <p:cNvSpPr/>
          <p:nvPr/>
        </p:nvSpPr>
        <p:spPr>
          <a:xfrm>
            <a:off x="2630951" y="3158107"/>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復調</a:t>
            </a:r>
          </a:p>
        </p:txBody>
      </p:sp>
      <p:sp>
        <p:nvSpPr>
          <p:cNvPr id="12" name="正方形/長方形 11">
            <a:extLst>
              <a:ext uri="{FF2B5EF4-FFF2-40B4-BE49-F238E27FC236}">
                <a16:creationId xmlns:a16="http://schemas.microsoft.com/office/drawing/2014/main" id="{32237274-CED1-42D5-898C-0880B831F7E3}"/>
              </a:ext>
            </a:extLst>
          </p:cNvPr>
          <p:cNvSpPr/>
          <p:nvPr/>
        </p:nvSpPr>
        <p:spPr>
          <a:xfrm>
            <a:off x="4630439" y="3158107"/>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画像処理</a:t>
            </a:r>
          </a:p>
        </p:txBody>
      </p:sp>
      <p:cxnSp>
        <p:nvCxnSpPr>
          <p:cNvPr id="13" name="直線矢印コネクタ 12">
            <a:extLst>
              <a:ext uri="{FF2B5EF4-FFF2-40B4-BE49-F238E27FC236}">
                <a16:creationId xmlns:a16="http://schemas.microsoft.com/office/drawing/2014/main" id="{BA3E81CE-39CB-47A5-9602-0698FBA635F9}"/>
              </a:ext>
            </a:extLst>
          </p:cNvPr>
          <p:cNvCxnSpPr>
            <a:stCxn id="6" idx="3"/>
            <a:endCxn id="5" idx="1"/>
          </p:cNvCxnSpPr>
          <p:nvPr/>
        </p:nvCxnSpPr>
        <p:spPr>
          <a:xfrm>
            <a:off x="4354797" y="1506178"/>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46AB57BE-BAC8-430B-971F-4E0A453275C1}"/>
              </a:ext>
            </a:extLst>
          </p:cNvPr>
          <p:cNvCxnSpPr/>
          <p:nvPr/>
        </p:nvCxnSpPr>
        <p:spPr>
          <a:xfrm>
            <a:off x="6354285" y="1506940"/>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39A21666-C8E2-417C-807A-00D7BDE98104}"/>
              </a:ext>
            </a:extLst>
          </p:cNvPr>
          <p:cNvCxnSpPr>
            <a:cxnSpLocks/>
          </p:cNvCxnSpPr>
          <p:nvPr/>
        </p:nvCxnSpPr>
        <p:spPr>
          <a:xfrm flipH="1">
            <a:off x="2240807" y="3493387"/>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B45D430D-5C0D-47E9-8950-9FA4E185389E}"/>
              </a:ext>
            </a:extLst>
          </p:cNvPr>
          <p:cNvCxnSpPr>
            <a:cxnSpLocks/>
          </p:cNvCxnSpPr>
          <p:nvPr/>
        </p:nvCxnSpPr>
        <p:spPr>
          <a:xfrm flipH="1">
            <a:off x="6245879" y="3492979"/>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F91D8EB1-532E-4D3E-ACBB-BA5B116C64D3}"/>
              </a:ext>
            </a:extLst>
          </p:cNvPr>
          <p:cNvCxnSpPr>
            <a:cxnSpLocks/>
          </p:cNvCxnSpPr>
          <p:nvPr/>
        </p:nvCxnSpPr>
        <p:spPr>
          <a:xfrm flipH="1">
            <a:off x="4240295" y="3492979"/>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AECBBC03-926E-4ED1-A285-3B5F1A98400F}"/>
              </a:ext>
            </a:extLst>
          </p:cNvPr>
          <p:cNvSpPr>
            <a:spLocks noChangeAspect="1"/>
          </p:cNvSpPr>
          <p:nvPr/>
        </p:nvSpPr>
        <p:spPr>
          <a:xfrm>
            <a:off x="4529855" y="3075522"/>
            <a:ext cx="1816608" cy="826804"/>
          </a:xfrm>
          <a:prstGeom prst="rect">
            <a:avLst/>
          </a:prstGeom>
          <a:noFill/>
          <a:ln w="1905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 name="吹き出し: 四角形 22">
            <a:extLst>
              <a:ext uri="{FF2B5EF4-FFF2-40B4-BE49-F238E27FC236}">
                <a16:creationId xmlns:a16="http://schemas.microsoft.com/office/drawing/2014/main" id="{E3516158-F31C-4339-AA09-446EF0BBD7B9}"/>
              </a:ext>
            </a:extLst>
          </p:cNvPr>
          <p:cNvSpPr/>
          <p:nvPr/>
        </p:nvSpPr>
        <p:spPr>
          <a:xfrm>
            <a:off x="2411709" y="3913589"/>
            <a:ext cx="5257585" cy="1142772"/>
          </a:xfrm>
          <a:custGeom>
            <a:avLst/>
            <a:gdLst>
              <a:gd name="connsiteX0" fmla="*/ 0 w 6400800"/>
              <a:gd name="connsiteY0" fmla="*/ 0 h 813503"/>
              <a:gd name="connsiteX1" fmla="*/ 3733800 w 6400800"/>
              <a:gd name="connsiteY1" fmla="*/ 0 h 813503"/>
              <a:gd name="connsiteX2" fmla="*/ 4164553 w 6400800"/>
              <a:gd name="connsiteY2" fmla="*/ -534821 h 813503"/>
              <a:gd name="connsiteX3" fmla="*/ 5334000 w 6400800"/>
              <a:gd name="connsiteY3" fmla="*/ 0 h 813503"/>
              <a:gd name="connsiteX4" fmla="*/ 6400800 w 6400800"/>
              <a:gd name="connsiteY4" fmla="*/ 0 h 813503"/>
              <a:gd name="connsiteX5" fmla="*/ 6400800 w 6400800"/>
              <a:gd name="connsiteY5" fmla="*/ 135584 h 813503"/>
              <a:gd name="connsiteX6" fmla="*/ 6400800 w 6400800"/>
              <a:gd name="connsiteY6" fmla="*/ 135584 h 813503"/>
              <a:gd name="connsiteX7" fmla="*/ 6400800 w 6400800"/>
              <a:gd name="connsiteY7" fmla="*/ 338960 h 813503"/>
              <a:gd name="connsiteX8" fmla="*/ 6400800 w 6400800"/>
              <a:gd name="connsiteY8" fmla="*/ 813503 h 813503"/>
              <a:gd name="connsiteX9" fmla="*/ 5334000 w 6400800"/>
              <a:gd name="connsiteY9" fmla="*/ 813503 h 813503"/>
              <a:gd name="connsiteX10" fmla="*/ 3733800 w 6400800"/>
              <a:gd name="connsiteY10" fmla="*/ 813503 h 813503"/>
              <a:gd name="connsiteX11" fmla="*/ 3733800 w 6400800"/>
              <a:gd name="connsiteY11" fmla="*/ 813503 h 813503"/>
              <a:gd name="connsiteX12" fmla="*/ 0 w 6400800"/>
              <a:gd name="connsiteY12" fmla="*/ 813503 h 813503"/>
              <a:gd name="connsiteX13" fmla="*/ 0 w 6400800"/>
              <a:gd name="connsiteY13" fmla="*/ 338960 h 813503"/>
              <a:gd name="connsiteX14" fmla="*/ 0 w 6400800"/>
              <a:gd name="connsiteY14" fmla="*/ 135584 h 813503"/>
              <a:gd name="connsiteX15" fmla="*/ 0 w 6400800"/>
              <a:gd name="connsiteY15" fmla="*/ 135584 h 813503"/>
              <a:gd name="connsiteX16" fmla="*/ 0 w 6400800"/>
              <a:gd name="connsiteY16" fmla="*/ 0 h 813503"/>
              <a:gd name="connsiteX0" fmla="*/ 0 w 6400800"/>
              <a:gd name="connsiteY0" fmla="*/ 534821 h 1348324"/>
              <a:gd name="connsiteX1" fmla="*/ 3733800 w 6400800"/>
              <a:gd name="connsiteY1" fmla="*/ 534821 h 1348324"/>
              <a:gd name="connsiteX2" fmla="*/ 4164553 w 6400800"/>
              <a:gd name="connsiteY2" fmla="*/ 0 h 1348324"/>
              <a:gd name="connsiteX3" fmla="*/ 4707276 w 6400800"/>
              <a:gd name="connsiteY3" fmla="*/ 524547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24547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73712 w 6400800"/>
              <a:gd name="connsiteY3" fmla="*/ 545095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164553 w 6400800"/>
              <a:gd name="connsiteY2" fmla="*/ 0 h 1348324"/>
              <a:gd name="connsiteX3" fmla="*/ 4563438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34821 h 1348324"/>
              <a:gd name="connsiteX1" fmla="*/ 3733800 w 6400800"/>
              <a:gd name="connsiteY1" fmla="*/ 534821 h 1348324"/>
              <a:gd name="connsiteX2" fmla="*/ 4062894 w 6400800"/>
              <a:gd name="connsiteY2" fmla="*/ 144777 h 1348324"/>
              <a:gd name="connsiteX3" fmla="*/ 4164553 w 6400800"/>
              <a:gd name="connsiteY3" fmla="*/ 0 h 1348324"/>
              <a:gd name="connsiteX4" fmla="*/ 4563438 w 6400800"/>
              <a:gd name="connsiteY4" fmla="*/ 534821 h 1348324"/>
              <a:gd name="connsiteX5" fmla="*/ 6400800 w 6400800"/>
              <a:gd name="connsiteY5" fmla="*/ 534821 h 1348324"/>
              <a:gd name="connsiteX6" fmla="*/ 6400800 w 6400800"/>
              <a:gd name="connsiteY6" fmla="*/ 670405 h 1348324"/>
              <a:gd name="connsiteX7" fmla="*/ 6400800 w 6400800"/>
              <a:gd name="connsiteY7" fmla="*/ 670405 h 1348324"/>
              <a:gd name="connsiteX8" fmla="*/ 6400800 w 6400800"/>
              <a:gd name="connsiteY8" fmla="*/ 873781 h 1348324"/>
              <a:gd name="connsiteX9" fmla="*/ 6400800 w 6400800"/>
              <a:gd name="connsiteY9" fmla="*/ 1348324 h 1348324"/>
              <a:gd name="connsiteX10" fmla="*/ 5334000 w 6400800"/>
              <a:gd name="connsiteY10" fmla="*/ 1348324 h 1348324"/>
              <a:gd name="connsiteX11" fmla="*/ 3733800 w 6400800"/>
              <a:gd name="connsiteY11" fmla="*/ 1348324 h 1348324"/>
              <a:gd name="connsiteX12" fmla="*/ 3733800 w 6400800"/>
              <a:gd name="connsiteY12" fmla="*/ 1348324 h 1348324"/>
              <a:gd name="connsiteX13" fmla="*/ 0 w 6400800"/>
              <a:gd name="connsiteY13" fmla="*/ 1348324 h 1348324"/>
              <a:gd name="connsiteX14" fmla="*/ 0 w 6400800"/>
              <a:gd name="connsiteY14" fmla="*/ 873781 h 1348324"/>
              <a:gd name="connsiteX15" fmla="*/ 0 w 6400800"/>
              <a:gd name="connsiteY15" fmla="*/ 670405 h 1348324"/>
              <a:gd name="connsiteX16" fmla="*/ 0 w 6400800"/>
              <a:gd name="connsiteY16" fmla="*/ 670405 h 1348324"/>
              <a:gd name="connsiteX17" fmla="*/ 0 w 6400800"/>
              <a:gd name="connsiteY17" fmla="*/ 534821 h 1348324"/>
              <a:gd name="connsiteX0" fmla="*/ 0 w 6400800"/>
              <a:gd name="connsiteY0" fmla="*/ 534821 h 1348324"/>
              <a:gd name="connsiteX1" fmla="*/ 3733801 w 6400800"/>
              <a:gd name="connsiteY1" fmla="*/ 534821 h 1348324"/>
              <a:gd name="connsiteX2" fmla="*/ 4062894 w 6400800"/>
              <a:gd name="connsiteY2" fmla="*/ 144777 h 1348324"/>
              <a:gd name="connsiteX3" fmla="*/ 4164553 w 6400800"/>
              <a:gd name="connsiteY3" fmla="*/ 0 h 1348324"/>
              <a:gd name="connsiteX4" fmla="*/ 4563438 w 6400800"/>
              <a:gd name="connsiteY4" fmla="*/ 534821 h 1348324"/>
              <a:gd name="connsiteX5" fmla="*/ 6400800 w 6400800"/>
              <a:gd name="connsiteY5" fmla="*/ 534821 h 1348324"/>
              <a:gd name="connsiteX6" fmla="*/ 6400800 w 6400800"/>
              <a:gd name="connsiteY6" fmla="*/ 670405 h 1348324"/>
              <a:gd name="connsiteX7" fmla="*/ 6400800 w 6400800"/>
              <a:gd name="connsiteY7" fmla="*/ 670405 h 1348324"/>
              <a:gd name="connsiteX8" fmla="*/ 6400800 w 6400800"/>
              <a:gd name="connsiteY8" fmla="*/ 873781 h 1348324"/>
              <a:gd name="connsiteX9" fmla="*/ 6400800 w 6400800"/>
              <a:gd name="connsiteY9" fmla="*/ 1348324 h 1348324"/>
              <a:gd name="connsiteX10" fmla="*/ 5334000 w 6400800"/>
              <a:gd name="connsiteY10" fmla="*/ 1348324 h 1348324"/>
              <a:gd name="connsiteX11" fmla="*/ 3733800 w 6400800"/>
              <a:gd name="connsiteY11" fmla="*/ 1348324 h 1348324"/>
              <a:gd name="connsiteX12" fmla="*/ 3733800 w 6400800"/>
              <a:gd name="connsiteY12" fmla="*/ 1348324 h 1348324"/>
              <a:gd name="connsiteX13" fmla="*/ 0 w 6400800"/>
              <a:gd name="connsiteY13" fmla="*/ 1348324 h 1348324"/>
              <a:gd name="connsiteX14" fmla="*/ 0 w 6400800"/>
              <a:gd name="connsiteY14" fmla="*/ 873781 h 1348324"/>
              <a:gd name="connsiteX15" fmla="*/ 0 w 6400800"/>
              <a:gd name="connsiteY15" fmla="*/ 670405 h 1348324"/>
              <a:gd name="connsiteX16" fmla="*/ 0 w 6400800"/>
              <a:gd name="connsiteY16" fmla="*/ 670405 h 1348324"/>
              <a:gd name="connsiteX17" fmla="*/ 0 w 6400800"/>
              <a:gd name="connsiteY17" fmla="*/ 534821 h 1348324"/>
              <a:gd name="connsiteX0" fmla="*/ 0 w 6400800"/>
              <a:gd name="connsiteY0" fmla="*/ 534821 h 1348324"/>
              <a:gd name="connsiteX1" fmla="*/ 3733801 w 6400800"/>
              <a:gd name="connsiteY1" fmla="*/ 534821 h 1348324"/>
              <a:gd name="connsiteX2" fmla="*/ 4164553 w 6400800"/>
              <a:gd name="connsiteY2" fmla="*/ 0 h 1348324"/>
              <a:gd name="connsiteX3" fmla="*/ 4563438 w 6400800"/>
              <a:gd name="connsiteY3" fmla="*/ 534821 h 1348324"/>
              <a:gd name="connsiteX4" fmla="*/ 6400800 w 6400800"/>
              <a:gd name="connsiteY4" fmla="*/ 534821 h 1348324"/>
              <a:gd name="connsiteX5" fmla="*/ 6400800 w 6400800"/>
              <a:gd name="connsiteY5" fmla="*/ 670405 h 1348324"/>
              <a:gd name="connsiteX6" fmla="*/ 6400800 w 6400800"/>
              <a:gd name="connsiteY6" fmla="*/ 670405 h 1348324"/>
              <a:gd name="connsiteX7" fmla="*/ 6400800 w 6400800"/>
              <a:gd name="connsiteY7" fmla="*/ 873781 h 1348324"/>
              <a:gd name="connsiteX8" fmla="*/ 6400800 w 6400800"/>
              <a:gd name="connsiteY8" fmla="*/ 1348324 h 1348324"/>
              <a:gd name="connsiteX9" fmla="*/ 5334000 w 6400800"/>
              <a:gd name="connsiteY9" fmla="*/ 1348324 h 1348324"/>
              <a:gd name="connsiteX10" fmla="*/ 3733800 w 6400800"/>
              <a:gd name="connsiteY10" fmla="*/ 1348324 h 1348324"/>
              <a:gd name="connsiteX11" fmla="*/ 3733800 w 6400800"/>
              <a:gd name="connsiteY11" fmla="*/ 1348324 h 1348324"/>
              <a:gd name="connsiteX12" fmla="*/ 0 w 6400800"/>
              <a:gd name="connsiteY12" fmla="*/ 1348324 h 1348324"/>
              <a:gd name="connsiteX13" fmla="*/ 0 w 6400800"/>
              <a:gd name="connsiteY13" fmla="*/ 873781 h 1348324"/>
              <a:gd name="connsiteX14" fmla="*/ 0 w 6400800"/>
              <a:gd name="connsiteY14" fmla="*/ 670405 h 1348324"/>
              <a:gd name="connsiteX15" fmla="*/ 0 w 6400800"/>
              <a:gd name="connsiteY15" fmla="*/ 670405 h 1348324"/>
              <a:gd name="connsiteX16" fmla="*/ 0 w 6400800"/>
              <a:gd name="connsiteY16" fmla="*/ 534821 h 1348324"/>
              <a:gd name="connsiteX0" fmla="*/ 0 w 6400800"/>
              <a:gd name="connsiteY0" fmla="*/ 529566 h 1343069"/>
              <a:gd name="connsiteX1" fmla="*/ 3733801 w 6400800"/>
              <a:gd name="connsiteY1" fmla="*/ 529566 h 1343069"/>
              <a:gd name="connsiteX2" fmla="*/ 3639928 w 6400800"/>
              <a:gd name="connsiteY2" fmla="*/ 0 h 1343069"/>
              <a:gd name="connsiteX3" fmla="*/ 4563438 w 6400800"/>
              <a:gd name="connsiteY3" fmla="*/ 52956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4563438 w 6400800"/>
              <a:gd name="connsiteY3" fmla="*/ 52956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4007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40076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529566 h 1343069"/>
              <a:gd name="connsiteX1" fmla="*/ 3337134 w 6400800"/>
              <a:gd name="connsiteY1" fmla="*/ 524311 h 1343069"/>
              <a:gd name="connsiteX2" fmla="*/ 3639928 w 6400800"/>
              <a:gd name="connsiteY2" fmla="*/ 0 h 1343069"/>
              <a:gd name="connsiteX3" fmla="*/ 3942845 w 6400800"/>
              <a:gd name="connsiteY3" fmla="*/ 524311 h 1343069"/>
              <a:gd name="connsiteX4" fmla="*/ 6400800 w 6400800"/>
              <a:gd name="connsiteY4" fmla="*/ 529566 h 1343069"/>
              <a:gd name="connsiteX5" fmla="*/ 6400800 w 6400800"/>
              <a:gd name="connsiteY5" fmla="*/ 665150 h 1343069"/>
              <a:gd name="connsiteX6" fmla="*/ 6400800 w 6400800"/>
              <a:gd name="connsiteY6" fmla="*/ 665150 h 1343069"/>
              <a:gd name="connsiteX7" fmla="*/ 6400800 w 6400800"/>
              <a:gd name="connsiteY7" fmla="*/ 868526 h 1343069"/>
              <a:gd name="connsiteX8" fmla="*/ 6400800 w 6400800"/>
              <a:gd name="connsiteY8" fmla="*/ 1343069 h 1343069"/>
              <a:gd name="connsiteX9" fmla="*/ 5334000 w 6400800"/>
              <a:gd name="connsiteY9" fmla="*/ 1343069 h 1343069"/>
              <a:gd name="connsiteX10" fmla="*/ 3733800 w 6400800"/>
              <a:gd name="connsiteY10" fmla="*/ 1343069 h 1343069"/>
              <a:gd name="connsiteX11" fmla="*/ 3733800 w 6400800"/>
              <a:gd name="connsiteY11" fmla="*/ 1343069 h 1343069"/>
              <a:gd name="connsiteX12" fmla="*/ 0 w 6400800"/>
              <a:gd name="connsiteY12" fmla="*/ 1343069 h 1343069"/>
              <a:gd name="connsiteX13" fmla="*/ 0 w 6400800"/>
              <a:gd name="connsiteY13" fmla="*/ 868526 h 1343069"/>
              <a:gd name="connsiteX14" fmla="*/ 0 w 6400800"/>
              <a:gd name="connsiteY14" fmla="*/ 665150 h 1343069"/>
              <a:gd name="connsiteX15" fmla="*/ 0 w 6400800"/>
              <a:gd name="connsiteY15" fmla="*/ 665150 h 1343069"/>
              <a:gd name="connsiteX16" fmla="*/ 0 w 6400800"/>
              <a:gd name="connsiteY16" fmla="*/ 529566 h 1343069"/>
              <a:gd name="connsiteX0" fmla="*/ 0 w 6400800"/>
              <a:gd name="connsiteY0" fmla="*/ 329269 h 1142772"/>
              <a:gd name="connsiteX1" fmla="*/ 3337134 w 6400800"/>
              <a:gd name="connsiteY1" fmla="*/ 324014 h 1142772"/>
              <a:gd name="connsiteX2" fmla="*/ 3639928 w 6400800"/>
              <a:gd name="connsiteY2" fmla="*/ 0 h 1142772"/>
              <a:gd name="connsiteX3" fmla="*/ 3942845 w 6400800"/>
              <a:gd name="connsiteY3" fmla="*/ 324014 h 1142772"/>
              <a:gd name="connsiteX4" fmla="*/ 6400800 w 6400800"/>
              <a:gd name="connsiteY4" fmla="*/ 329269 h 1142772"/>
              <a:gd name="connsiteX5" fmla="*/ 6400800 w 6400800"/>
              <a:gd name="connsiteY5" fmla="*/ 464853 h 1142772"/>
              <a:gd name="connsiteX6" fmla="*/ 6400800 w 6400800"/>
              <a:gd name="connsiteY6" fmla="*/ 464853 h 1142772"/>
              <a:gd name="connsiteX7" fmla="*/ 6400800 w 6400800"/>
              <a:gd name="connsiteY7" fmla="*/ 668229 h 1142772"/>
              <a:gd name="connsiteX8" fmla="*/ 6400800 w 6400800"/>
              <a:gd name="connsiteY8" fmla="*/ 1142772 h 1142772"/>
              <a:gd name="connsiteX9" fmla="*/ 5334000 w 6400800"/>
              <a:gd name="connsiteY9" fmla="*/ 1142772 h 1142772"/>
              <a:gd name="connsiteX10" fmla="*/ 3733800 w 6400800"/>
              <a:gd name="connsiteY10" fmla="*/ 1142772 h 1142772"/>
              <a:gd name="connsiteX11" fmla="*/ 3733800 w 6400800"/>
              <a:gd name="connsiteY11" fmla="*/ 1142772 h 1142772"/>
              <a:gd name="connsiteX12" fmla="*/ 0 w 6400800"/>
              <a:gd name="connsiteY12" fmla="*/ 1142772 h 1142772"/>
              <a:gd name="connsiteX13" fmla="*/ 0 w 6400800"/>
              <a:gd name="connsiteY13" fmla="*/ 668229 h 1142772"/>
              <a:gd name="connsiteX14" fmla="*/ 0 w 6400800"/>
              <a:gd name="connsiteY14" fmla="*/ 464853 h 1142772"/>
              <a:gd name="connsiteX15" fmla="*/ 0 w 6400800"/>
              <a:gd name="connsiteY15" fmla="*/ 464853 h 1142772"/>
              <a:gd name="connsiteX16" fmla="*/ 0 w 6400800"/>
              <a:gd name="connsiteY16" fmla="*/ 329269 h 1142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00800" h="1142772">
                <a:moveTo>
                  <a:pt x="0" y="329269"/>
                </a:moveTo>
                <a:lnTo>
                  <a:pt x="3337134" y="324014"/>
                </a:lnTo>
                <a:lnTo>
                  <a:pt x="3639928" y="0"/>
                </a:lnTo>
                <a:lnTo>
                  <a:pt x="3942845" y="324014"/>
                </a:lnTo>
                <a:lnTo>
                  <a:pt x="6400800" y="329269"/>
                </a:lnTo>
                <a:lnTo>
                  <a:pt x="6400800" y="464853"/>
                </a:lnTo>
                <a:lnTo>
                  <a:pt x="6400800" y="464853"/>
                </a:lnTo>
                <a:lnTo>
                  <a:pt x="6400800" y="668229"/>
                </a:lnTo>
                <a:lnTo>
                  <a:pt x="6400800" y="1142772"/>
                </a:lnTo>
                <a:lnTo>
                  <a:pt x="5334000" y="1142772"/>
                </a:lnTo>
                <a:lnTo>
                  <a:pt x="3733800" y="1142772"/>
                </a:lnTo>
                <a:lnTo>
                  <a:pt x="3733800" y="1142772"/>
                </a:lnTo>
                <a:lnTo>
                  <a:pt x="0" y="1142772"/>
                </a:lnTo>
                <a:lnTo>
                  <a:pt x="0" y="668229"/>
                </a:lnTo>
                <a:lnTo>
                  <a:pt x="0" y="464853"/>
                </a:lnTo>
                <a:lnTo>
                  <a:pt x="0" y="464853"/>
                </a:lnTo>
                <a:lnTo>
                  <a:pt x="0" y="329269"/>
                </a:lnTo>
                <a:close/>
              </a:path>
            </a:pathLst>
          </a:custGeom>
          <a:noFill/>
          <a:ln w="1905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a:extLst>
              <a:ext uri="{FF2B5EF4-FFF2-40B4-BE49-F238E27FC236}">
                <a16:creationId xmlns:a16="http://schemas.microsoft.com/office/drawing/2014/main" id="{D9E037C3-CDC0-45F4-ADAB-C162E9ACF50B}"/>
              </a:ext>
            </a:extLst>
          </p:cNvPr>
          <p:cNvSpPr/>
          <p:nvPr/>
        </p:nvSpPr>
        <p:spPr>
          <a:xfrm>
            <a:off x="4813529" y="4310297"/>
            <a:ext cx="2465622"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0000"/>
                </a:solidFill>
              </a:rPr>
              <a:t>送信機の捕捉＆追尾</a:t>
            </a:r>
          </a:p>
        </p:txBody>
      </p:sp>
      <p:sp>
        <p:nvSpPr>
          <p:cNvPr id="21" name="正方形/長方形 20">
            <a:extLst>
              <a:ext uri="{FF2B5EF4-FFF2-40B4-BE49-F238E27FC236}">
                <a16:creationId xmlns:a16="http://schemas.microsoft.com/office/drawing/2014/main" id="{86D6D5B5-44F7-4525-95E9-8815394B7BC8}"/>
              </a:ext>
            </a:extLst>
          </p:cNvPr>
          <p:cNvSpPr/>
          <p:nvPr/>
        </p:nvSpPr>
        <p:spPr>
          <a:xfrm>
            <a:off x="2807950" y="4305447"/>
            <a:ext cx="161544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a:t>
            </a:r>
            <a:r>
              <a:rPr kumimoji="1" lang="ja-JP" altLang="en-US" dirty="0">
                <a:solidFill>
                  <a:schemeClr val="tx1"/>
                </a:solidFill>
              </a:rPr>
              <a:t>位置推定</a:t>
            </a:r>
          </a:p>
        </p:txBody>
      </p:sp>
      <p:cxnSp>
        <p:nvCxnSpPr>
          <p:cNvPr id="22" name="直線矢印コネクタ 21">
            <a:extLst>
              <a:ext uri="{FF2B5EF4-FFF2-40B4-BE49-F238E27FC236}">
                <a16:creationId xmlns:a16="http://schemas.microsoft.com/office/drawing/2014/main" id="{E7E0E86F-70AA-4D2B-BDBE-5025E0DC2CA6}"/>
              </a:ext>
            </a:extLst>
          </p:cNvPr>
          <p:cNvCxnSpPr>
            <a:cxnSpLocks/>
          </p:cNvCxnSpPr>
          <p:nvPr/>
        </p:nvCxnSpPr>
        <p:spPr>
          <a:xfrm flipH="1">
            <a:off x="2417806" y="4640727"/>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4CFADB6-A065-48FD-8261-B16FEE7FA80D}"/>
              </a:ext>
            </a:extLst>
          </p:cNvPr>
          <p:cNvCxnSpPr>
            <a:cxnSpLocks/>
          </p:cNvCxnSpPr>
          <p:nvPr/>
        </p:nvCxnSpPr>
        <p:spPr>
          <a:xfrm flipH="1">
            <a:off x="4417294" y="4640319"/>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5627EFD5-26A0-4506-9317-A80194CB611A}"/>
              </a:ext>
            </a:extLst>
          </p:cNvPr>
          <p:cNvSpPr/>
          <p:nvPr/>
        </p:nvSpPr>
        <p:spPr>
          <a:xfrm>
            <a:off x="6772837" y="2160537"/>
            <a:ext cx="1549186" cy="6705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可視光信号</a:t>
            </a:r>
          </a:p>
        </p:txBody>
      </p:sp>
      <p:cxnSp>
        <p:nvCxnSpPr>
          <p:cNvPr id="25" name="直線矢印コネクタ 24">
            <a:extLst>
              <a:ext uri="{FF2B5EF4-FFF2-40B4-BE49-F238E27FC236}">
                <a16:creationId xmlns:a16="http://schemas.microsoft.com/office/drawing/2014/main" id="{00F8B9D5-D900-4F2B-83DE-1F691CF1E6C0}"/>
              </a:ext>
            </a:extLst>
          </p:cNvPr>
          <p:cNvCxnSpPr>
            <a:cxnSpLocks/>
            <a:stCxn id="9" idx="2"/>
            <a:endCxn id="24" idx="0"/>
          </p:cNvCxnSpPr>
          <p:nvPr/>
        </p:nvCxnSpPr>
        <p:spPr>
          <a:xfrm>
            <a:off x="7546053" y="1841866"/>
            <a:ext cx="1377" cy="3186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ADED8E6E-2475-446F-BBB4-91C0BCBCAB6F}"/>
              </a:ext>
            </a:extLst>
          </p:cNvPr>
          <p:cNvCxnSpPr>
            <a:cxnSpLocks/>
            <a:stCxn id="24" idx="2"/>
            <a:endCxn id="7" idx="0"/>
          </p:cNvCxnSpPr>
          <p:nvPr/>
        </p:nvCxnSpPr>
        <p:spPr>
          <a:xfrm>
            <a:off x="7547430" y="2831098"/>
            <a:ext cx="2300" cy="3270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E8CBFA53-591F-4654-A432-F4653FF156E1}"/>
              </a:ext>
            </a:extLst>
          </p:cNvPr>
          <p:cNvCxnSpPr>
            <a:cxnSpLocks/>
          </p:cNvCxnSpPr>
          <p:nvPr/>
        </p:nvCxnSpPr>
        <p:spPr>
          <a:xfrm flipH="1">
            <a:off x="7272687" y="4640727"/>
            <a:ext cx="384048" cy="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9FA494BE-A4FA-4C11-8CD5-5329810C0206}"/>
              </a:ext>
            </a:extLst>
          </p:cNvPr>
          <p:cNvSpPr/>
          <p:nvPr/>
        </p:nvSpPr>
        <p:spPr>
          <a:xfrm>
            <a:off x="2576887" y="1000360"/>
            <a:ext cx="5938463" cy="997569"/>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9" name="正方形/長方形 28">
            <a:extLst>
              <a:ext uri="{FF2B5EF4-FFF2-40B4-BE49-F238E27FC236}">
                <a16:creationId xmlns:a16="http://schemas.microsoft.com/office/drawing/2014/main" id="{1CB27D4D-B70A-4C9B-B692-14A633113375}"/>
              </a:ext>
            </a:extLst>
          </p:cNvPr>
          <p:cNvSpPr/>
          <p:nvPr/>
        </p:nvSpPr>
        <p:spPr>
          <a:xfrm>
            <a:off x="457655" y="2991287"/>
            <a:ext cx="8152489" cy="997569"/>
          </a:xfrm>
          <a:prstGeom prst="rect">
            <a:avLst/>
          </a:prstGeom>
          <a:no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8587CCB7-50E1-4944-9A3D-084489E158BD}"/>
              </a:ext>
            </a:extLst>
          </p:cNvPr>
          <p:cNvSpPr/>
          <p:nvPr/>
        </p:nvSpPr>
        <p:spPr>
          <a:xfrm>
            <a:off x="725301" y="2751703"/>
            <a:ext cx="1086388" cy="294216"/>
          </a:xfrm>
          <a:prstGeom prst="rect">
            <a:avLst/>
          </a:prstGeom>
          <a:solidFill>
            <a:schemeClr val="accent2"/>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Receiver</a:t>
            </a:r>
            <a:endParaRPr kumimoji="1" lang="ja-JP" altLang="en-US" b="1" dirty="0">
              <a:solidFill>
                <a:schemeClr val="bg1"/>
              </a:solidFill>
            </a:endParaRPr>
          </a:p>
        </p:txBody>
      </p:sp>
      <p:sp>
        <p:nvSpPr>
          <p:cNvPr id="31" name="正方形/長方形 30">
            <a:extLst>
              <a:ext uri="{FF2B5EF4-FFF2-40B4-BE49-F238E27FC236}">
                <a16:creationId xmlns:a16="http://schemas.microsoft.com/office/drawing/2014/main" id="{D5038430-414C-4C5A-A7EA-F9AD83F836FD}"/>
              </a:ext>
            </a:extLst>
          </p:cNvPr>
          <p:cNvSpPr/>
          <p:nvPr/>
        </p:nvSpPr>
        <p:spPr>
          <a:xfrm>
            <a:off x="2812934" y="768162"/>
            <a:ext cx="1332409" cy="294216"/>
          </a:xfrm>
          <a:prstGeom prst="rect">
            <a:avLst/>
          </a:prstGeom>
          <a:solidFill>
            <a:schemeClr val="accent1"/>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Transmitter</a:t>
            </a:r>
            <a:endParaRPr kumimoji="1" lang="ja-JP" altLang="en-US" b="1" dirty="0">
              <a:solidFill>
                <a:schemeClr val="bg1"/>
              </a:solidFill>
            </a:endParaRPr>
          </a:p>
        </p:txBody>
      </p:sp>
      <p:sp>
        <p:nvSpPr>
          <p:cNvPr id="32" name="コンテンツ プレースホルダー 2">
            <a:extLst>
              <a:ext uri="{FF2B5EF4-FFF2-40B4-BE49-F238E27FC236}">
                <a16:creationId xmlns:a16="http://schemas.microsoft.com/office/drawing/2014/main" id="{1A4D1971-5A59-443A-A035-BDC4DEDF0429}"/>
              </a:ext>
            </a:extLst>
          </p:cNvPr>
          <p:cNvSpPr>
            <a:spLocks noGrp="1"/>
          </p:cNvSpPr>
          <p:nvPr>
            <p:ph idx="1"/>
          </p:nvPr>
        </p:nvSpPr>
        <p:spPr>
          <a:xfrm>
            <a:off x="258793" y="5288504"/>
            <a:ext cx="8626415" cy="1343068"/>
          </a:xfrm>
        </p:spPr>
        <p:txBody>
          <a:bodyPr/>
          <a:lstStyle/>
          <a:p>
            <a:r>
              <a:rPr lang="ja-JP" altLang="en-US" dirty="0"/>
              <a:t>送信機の捕捉＆追尾手法</a:t>
            </a:r>
            <a:endParaRPr lang="en-US" altLang="ja-JP" dirty="0"/>
          </a:p>
          <a:p>
            <a:pPr lvl="1"/>
            <a:r>
              <a:rPr lang="ja-JP" altLang="en-US" dirty="0"/>
              <a:t>撮影画像の</a:t>
            </a:r>
            <a:r>
              <a:rPr lang="ja-JP" altLang="en-US" b="1" dirty="0"/>
              <a:t>空間勾配</a:t>
            </a:r>
            <a:r>
              <a:rPr lang="ja-JP" altLang="en-US" dirty="0"/>
              <a:t>と</a:t>
            </a:r>
            <a:r>
              <a:rPr lang="ja-JP" altLang="en-US" b="1" dirty="0"/>
              <a:t>時間勾配</a:t>
            </a:r>
            <a:r>
              <a:rPr lang="ja-JP" altLang="en-US" dirty="0"/>
              <a:t>を算出し，　　　　　　　　　　　　　　複数のフレームで平均を取る</a:t>
            </a:r>
            <a:endParaRPr lang="en-US" altLang="ja-JP" dirty="0"/>
          </a:p>
        </p:txBody>
      </p:sp>
    </p:spTree>
    <p:extLst>
      <p:ext uri="{BB962C8B-B14F-4D97-AF65-F5344CB8AC3E}">
        <p14:creationId xmlns:p14="http://schemas.microsoft.com/office/powerpoint/2010/main" val="38557912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D0199890-AEBB-49AC-8F7C-9EA14122171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Effect>
                      <a14:saturation sat="50000"/>
                    </a14:imgEffect>
                  </a14:imgLayer>
                </a14:imgProps>
              </a:ext>
              <a:ext uri="{28A0092B-C50C-407E-A947-70E740481C1C}">
                <a14:useLocalDpi xmlns:a14="http://schemas.microsoft.com/office/drawing/2010/main" val="0"/>
              </a:ext>
            </a:extLst>
          </a:blip>
          <a:srcRect l="45486" t="44495" r="50123" b="53372"/>
          <a:stretch/>
        </p:blipFill>
        <p:spPr>
          <a:xfrm>
            <a:off x="5380273" y="5139974"/>
            <a:ext cx="1260000" cy="612000"/>
          </a:xfrm>
          <a:prstGeom prst="rect">
            <a:avLst/>
          </a:prstGeom>
          <a:solidFill>
            <a:srgbClr val="2F528F"/>
          </a:solidFill>
          <a:ln w="12700">
            <a:solidFill>
              <a:schemeClr val="tx1"/>
            </a:solidFill>
          </a:ln>
        </p:spPr>
      </p:pic>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a:xfrm>
            <a:off x="254000" y="1"/>
            <a:ext cx="8261350" cy="681035"/>
          </a:xfrm>
        </p:spPr>
        <p:txBody>
          <a:bodyPr>
            <a:normAutofit/>
          </a:bodyPr>
          <a:lstStyle/>
          <a:p>
            <a:r>
              <a:rPr lang="ja-JP" altLang="en-US" dirty="0"/>
              <a:t>空間</a:t>
            </a:r>
            <a:r>
              <a:rPr lang="en-US" altLang="ja-JP" dirty="0"/>
              <a:t>-</a:t>
            </a:r>
            <a:r>
              <a:rPr lang="ja-JP" altLang="en-US" dirty="0"/>
              <a:t>時間勾配</a:t>
            </a:r>
            <a:endParaRPr kumimoji="1" lang="ja-JP" altLang="en-US"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8</a:t>
            </a:fld>
            <a:endParaRPr kumimoji="1" lang="ja-JP" altLang="en-US" dirty="0"/>
          </a:p>
        </p:txBody>
      </p:sp>
      <p:sp>
        <p:nvSpPr>
          <p:cNvPr id="6" name="コンテンツ プレースホルダー 2">
            <a:extLst>
              <a:ext uri="{FF2B5EF4-FFF2-40B4-BE49-F238E27FC236}">
                <a16:creationId xmlns:a16="http://schemas.microsoft.com/office/drawing/2014/main" id="{64FF2A4B-6004-44C1-8E19-1C218C6CC35A}"/>
              </a:ext>
            </a:extLst>
          </p:cNvPr>
          <p:cNvSpPr txBox="1">
            <a:spLocks/>
          </p:cNvSpPr>
          <p:nvPr/>
        </p:nvSpPr>
        <p:spPr>
          <a:xfrm>
            <a:off x="258791" y="805776"/>
            <a:ext cx="8626415" cy="537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b="1" dirty="0"/>
              <a:t>空間勾配</a:t>
            </a:r>
            <a:r>
              <a:rPr lang="ja-JP" altLang="en-US" sz="2000" dirty="0"/>
              <a:t>（単一画像の輝度値勾配）</a:t>
            </a:r>
            <a:endParaRPr lang="en-US" altLang="ja-JP" sz="2000" dirty="0"/>
          </a:p>
          <a:p>
            <a:pPr lvl="1"/>
            <a:r>
              <a:rPr lang="ja-JP" altLang="en-US" dirty="0"/>
              <a:t>撮影画像の輝度値勾配</a:t>
            </a:r>
            <a:r>
              <a:rPr lang="en-US" altLang="ja-JP" dirty="0"/>
              <a:t>(</a:t>
            </a:r>
            <a:r>
              <a:rPr lang="ja-JP" altLang="en-US" dirty="0"/>
              <a:t>エッジ</a:t>
            </a:r>
            <a:r>
              <a:rPr lang="en-US" altLang="ja-JP" dirty="0"/>
              <a:t>)</a:t>
            </a:r>
            <a:r>
              <a:rPr lang="ja-JP" altLang="en-US" dirty="0"/>
              <a:t>を測定する</a:t>
            </a:r>
            <a:endParaRPr lang="en-US" altLang="ja-JP" dirty="0"/>
          </a:p>
          <a:p>
            <a:pPr lvl="1"/>
            <a:r>
              <a:rPr lang="ja-JP" altLang="en-US" dirty="0"/>
              <a:t>輝度値の小さい自然背景は小さい値，　　　　　　　　　　　　　　　輝度値の大きい物体</a:t>
            </a:r>
            <a:r>
              <a:rPr lang="en-US" altLang="ja-JP" dirty="0"/>
              <a:t>(</a:t>
            </a:r>
            <a:r>
              <a:rPr lang="ja-JP" altLang="en-US" dirty="0"/>
              <a:t>送信機</a:t>
            </a:r>
            <a:r>
              <a:rPr lang="en-US" altLang="ja-JP" dirty="0"/>
              <a:t>)</a:t>
            </a:r>
            <a:r>
              <a:rPr lang="ja-JP" altLang="en-US" dirty="0"/>
              <a:t>は大きな値を持つ</a:t>
            </a:r>
            <a:endParaRPr lang="en-US" altLang="ja-JP" dirty="0"/>
          </a:p>
          <a:p>
            <a:pPr lvl="1"/>
            <a:endParaRPr lang="en-US" altLang="ja-JP" dirty="0"/>
          </a:p>
          <a:p>
            <a:r>
              <a:rPr lang="ja-JP" altLang="en-US" b="1" dirty="0"/>
              <a:t>時間勾配</a:t>
            </a:r>
            <a:r>
              <a:rPr lang="ja-JP" altLang="en-US" sz="2000" dirty="0"/>
              <a:t>（連続画像の輝度値変化）</a:t>
            </a:r>
            <a:endParaRPr lang="en-US" altLang="ja-JP" sz="2000" dirty="0"/>
          </a:p>
          <a:p>
            <a:pPr lvl="1"/>
            <a:r>
              <a:rPr kumimoji="1" lang="ja-JP" altLang="en-US" dirty="0"/>
              <a:t>撮影した連続画像の輝度値変化を測定する</a:t>
            </a:r>
            <a:endParaRPr kumimoji="1" lang="en-US" altLang="ja-JP" dirty="0"/>
          </a:p>
          <a:p>
            <a:pPr lvl="1"/>
            <a:r>
              <a:rPr lang="en-US" altLang="ja-JP" dirty="0"/>
              <a:t>LED</a:t>
            </a:r>
            <a:r>
              <a:rPr lang="ja-JP" altLang="en-US" dirty="0"/>
              <a:t>アレイは点滅しているため，大きな時間勾配を持つ</a:t>
            </a:r>
            <a:endParaRPr lang="en-US" altLang="ja-JP" dirty="0"/>
          </a:p>
          <a:p>
            <a:endParaRPr lang="en-US" altLang="ja-JP" dirty="0"/>
          </a:p>
        </p:txBody>
      </p:sp>
      <p:pic>
        <p:nvPicPr>
          <p:cNvPr id="7" name="図 6">
            <a:extLst>
              <a:ext uri="{FF2B5EF4-FFF2-40B4-BE49-F238E27FC236}">
                <a16:creationId xmlns:a16="http://schemas.microsoft.com/office/drawing/2014/main" id="{9026BA7E-4FDA-440B-BD5A-C24946C47CFD}"/>
              </a:ext>
            </a:extLst>
          </p:cNvPr>
          <p:cNvPicPr>
            <a:picLocks noChangeAspect="1"/>
          </p:cNvPicPr>
          <p:nvPr/>
        </p:nvPicPr>
        <p:blipFill rotWithShape="1">
          <a:blip r:embed="rId5">
            <a:extLst>
              <a:ext uri="{28A0092B-C50C-407E-A947-70E740481C1C}">
                <a14:useLocalDpi xmlns:a14="http://schemas.microsoft.com/office/drawing/2010/main" val="0"/>
              </a:ext>
            </a:extLst>
          </a:blip>
          <a:srcRect l="46491" t="38003" r="48755" b="59718"/>
          <a:stretch/>
        </p:blipFill>
        <p:spPr>
          <a:xfrm>
            <a:off x="5380273" y="4066309"/>
            <a:ext cx="1260000" cy="612000"/>
          </a:xfrm>
          <a:prstGeom prst="rect">
            <a:avLst/>
          </a:prstGeom>
          <a:ln w="12700">
            <a:solidFill>
              <a:schemeClr val="tx1"/>
            </a:solidFill>
          </a:ln>
        </p:spPr>
      </p:pic>
      <p:pic>
        <p:nvPicPr>
          <p:cNvPr id="11" name="図 10">
            <a:extLst>
              <a:ext uri="{FF2B5EF4-FFF2-40B4-BE49-F238E27FC236}">
                <a16:creationId xmlns:a16="http://schemas.microsoft.com/office/drawing/2014/main" id="{CE190086-699C-4ED4-80BD-47AFA7BCFFE7}"/>
              </a:ext>
            </a:extLst>
          </p:cNvPr>
          <p:cNvPicPr>
            <a:picLocks noChangeAspect="1"/>
          </p:cNvPicPr>
          <p:nvPr/>
        </p:nvPicPr>
        <p:blipFill rotWithShape="1">
          <a:blip r:embed="rId6">
            <a:extLst>
              <a:ext uri="{28A0092B-C50C-407E-A947-70E740481C1C}">
                <a14:useLocalDpi xmlns:a14="http://schemas.microsoft.com/office/drawing/2010/main" val="0"/>
              </a:ext>
            </a:extLst>
          </a:blip>
          <a:srcRect l="45581" t="44351" r="50028" b="53516"/>
          <a:stretch/>
        </p:blipFill>
        <p:spPr>
          <a:xfrm>
            <a:off x="2357832" y="5139974"/>
            <a:ext cx="1260000" cy="612000"/>
          </a:xfrm>
          <a:prstGeom prst="rect">
            <a:avLst/>
          </a:prstGeom>
          <a:ln w="12700">
            <a:solidFill>
              <a:schemeClr val="tx1"/>
            </a:solidFill>
          </a:ln>
        </p:spPr>
      </p:pic>
      <p:pic>
        <p:nvPicPr>
          <p:cNvPr id="12" name="図 11">
            <a:extLst>
              <a:ext uri="{FF2B5EF4-FFF2-40B4-BE49-F238E27FC236}">
                <a16:creationId xmlns:a16="http://schemas.microsoft.com/office/drawing/2014/main" id="{94609882-FCC4-450A-A386-BA522EDAD5CF}"/>
              </a:ext>
            </a:extLst>
          </p:cNvPr>
          <p:cNvPicPr>
            <a:picLocks noChangeAspect="1"/>
          </p:cNvPicPr>
          <p:nvPr/>
        </p:nvPicPr>
        <p:blipFill rotWithShape="1">
          <a:blip r:embed="rId7">
            <a:extLst>
              <a:ext uri="{28A0092B-C50C-407E-A947-70E740481C1C}">
                <a14:useLocalDpi xmlns:a14="http://schemas.microsoft.com/office/drawing/2010/main" val="0"/>
              </a:ext>
            </a:extLst>
          </a:blip>
          <a:srcRect l="45581" t="44381" r="50028" b="53486"/>
          <a:stretch/>
        </p:blipFill>
        <p:spPr>
          <a:xfrm>
            <a:off x="2357832" y="4068770"/>
            <a:ext cx="1260000" cy="612000"/>
          </a:xfrm>
          <a:prstGeom prst="rect">
            <a:avLst/>
          </a:prstGeom>
          <a:ln w="12700">
            <a:solidFill>
              <a:schemeClr val="tx1"/>
            </a:solidFill>
          </a:ln>
        </p:spPr>
      </p:pic>
      <p:cxnSp>
        <p:nvCxnSpPr>
          <p:cNvPr id="16" name="直線矢印コネクタ 15">
            <a:extLst>
              <a:ext uri="{FF2B5EF4-FFF2-40B4-BE49-F238E27FC236}">
                <a16:creationId xmlns:a16="http://schemas.microsoft.com/office/drawing/2014/main" id="{832BFC79-265F-4BDA-940E-2D8385A8FEEF}"/>
              </a:ext>
            </a:extLst>
          </p:cNvPr>
          <p:cNvCxnSpPr>
            <a:cxnSpLocks/>
          </p:cNvCxnSpPr>
          <p:nvPr/>
        </p:nvCxnSpPr>
        <p:spPr bwMode="auto">
          <a:xfrm flipV="1">
            <a:off x="3617832" y="4277059"/>
            <a:ext cx="1762441" cy="2461"/>
          </a:xfrm>
          <a:prstGeom prst="straightConnector1">
            <a:avLst/>
          </a:prstGeom>
          <a:noFill/>
          <a:ln w="38100" cap="flat" cmpd="sng" algn="ctr">
            <a:solidFill>
              <a:srgbClr val="00B0F0"/>
            </a:solidFill>
            <a:prstDash val="solid"/>
            <a:round/>
            <a:headEnd type="none" w="med" len="med"/>
            <a:tailEnd type="arrow"/>
          </a:ln>
          <a:effectLst/>
        </p:spPr>
      </p:cxnSp>
      <p:cxnSp>
        <p:nvCxnSpPr>
          <p:cNvPr id="23" name="直線矢印コネクタ 22">
            <a:extLst>
              <a:ext uri="{FF2B5EF4-FFF2-40B4-BE49-F238E27FC236}">
                <a16:creationId xmlns:a16="http://schemas.microsoft.com/office/drawing/2014/main" id="{634A32C0-25E0-4C01-A419-E01EB10E7DE9}"/>
              </a:ext>
            </a:extLst>
          </p:cNvPr>
          <p:cNvCxnSpPr>
            <a:cxnSpLocks/>
            <a:stCxn id="11" idx="3"/>
            <a:endCxn id="13" idx="1"/>
          </p:cNvCxnSpPr>
          <p:nvPr/>
        </p:nvCxnSpPr>
        <p:spPr bwMode="auto">
          <a:xfrm>
            <a:off x="3617832" y="5445974"/>
            <a:ext cx="1762441" cy="0"/>
          </a:xfrm>
          <a:prstGeom prst="straightConnector1">
            <a:avLst/>
          </a:prstGeom>
          <a:noFill/>
          <a:ln w="34925" cap="flat" cmpd="sng" algn="ctr">
            <a:solidFill>
              <a:srgbClr val="FFC000"/>
            </a:solidFill>
            <a:prstDash val="solid"/>
            <a:round/>
            <a:headEnd type="none" w="med" len="med"/>
            <a:tailEnd type="arrow"/>
          </a:ln>
          <a:effectLst/>
        </p:spPr>
      </p:cxnSp>
      <p:sp>
        <p:nvSpPr>
          <p:cNvPr id="26" name="テキスト ボックス 25">
            <a:extLst>
              <a:ext uri="{FF2B5EF4-FFF2-40B4-BE49-F238E27FC236}">
                <a16:creationId xmlns:a16="http://schemas.microsoft.com/office/drawing/2014/main" id="{C73D67F3-D9CA-41ED-9A0C-D63AE334882C}"/>
              </a:ext>
            </a:extLst>
          </p:cNvPr>
          <p:cNvSpPr txBox="1"/>
          <p:nvPr/>
        </p:nvSpPr>
        <p:spPr>
          <a:xfrm>
            <a:off x="3981717" y="3957243"/>
            <a:ext cx="1257300" cy="338554"/>
          </a:xfrm>
          <a:prstGeom prst="rect">
            <a:avLst/>
          </a:prstGeom>
          <a:noFill/>
        </p:spPr>
        <p:txBody>
          <a:bodyPr wrap="square" rtlCol="0">
            <a:spAutoFit/>
          </a:bodyPr>
          <a:lstStyle/>
          <a:p>
            <a:r>
              <a:rPr kumimoji="1" lang="ja-JP" altLang="en-US" sz="1600" b="1" dirty="0"/>
              <a:t>空間勾配</a:t>
            </a:r>
          </a:p>
        </p:txBody>
      </p:sp>
      <p:sp>
        <p:nvSpPr>
          <p:cNvPr id="27" name="テキスト ボックス 26">
            <a:extLst>
              <a:ext uri="{FF2B5EF4-FFF2-40B4-BE49-F238E27FC236}">
                <a16:creationId xmlns:a16="http://schemas.microsoft.com/office/drawing/2014/main" id="{0BF05582-4990-4FB6-B5B4-CE9204636997}"/>
              </a:ext>
            </a:extLst>
          </p:cNvPr>
          <p:cNvSpPr txBox="1"/>
          <p:nvPr/>
        </p:nvSpPr>
        <p:spPr>
          <a:xfrm>
            <a:off x="4001799" y="5139974"/>
            <a:ext cx="1257300" cy="338554"/>
          </a:xfrm>
          <a:prstGeom prst="rect">
            <a:avLst/>
          </a:prstGeom>
          <a:noFill/>
        </p:spPr>
        <p:txBody>
          <a:bodyPr wrap="square" rtlCol="0">
            <a:spAutoFit/>
          </a:bodyPr>
          <a:lstStyle/>
          <a:p>
            <a:r>
              <a:rPr kumimoji="1" lang="ja-JP" altLang="en-US" sz="1600" b="1" dirty="0"/>
              <a:t>時間勾配</a:t>
            </a:r>
          </a:p>
        </p:txBody>
      </p:sp>
      <p:cxnSp>
        <p:nvCxnSpPr>
          <p:cNvPr id="29" name="コネクタ: カギ線 28">
            <a:extLst>
              <a:ext uri="{FF2B5EF4-FFF2-40B4-BE49-F238E27FC236}">
                <a16:creationId xmlns:a16="http://schemas.microsoft.com/office/drawing/2014/main" id="{CDCCB153-D96F-4F07-A7D4-97CDC905A554}"/>
              </a:ext>
            </a:extLst>
          </p:cNvPr>
          <p:cNvCxnSpPr>
            <a:cxnSpLocks/>
            <a:stCxn id="12" idx="3"/>
          </p:cNvCxnSpPr>
          <p:nvPr/>
        </p:nvCxnSpPr>
        <p:spPr>
          <a:xfrm>
            <a:off x="3617832" y="4374770"/>
            <a:ext cx="383967" cy="1071202"/>
          </a:xfrm>
          <a:prstGeom prst="bentConnector2">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084B5A34-BA0D-4368-90A3-C423AA4D525E}"/>
              </a:ext>
            </a:extLst>
          </p:cNvPr>
          <p:cNvCxnSpPr>
            <a:cxnSpLocks/>
            <a:stCxn id="12" idx="2"/>
            <a:endCxn id="11" idx="0"/>
          </p:cNvCxnSpPr>
          <p:nvPr/>
        </p:nvCxnSpPr>
        <p:spPr>
          <a:xfrm>
            <a:off x="2987832" y="4680770"/>
            <a:ext cx="0" cy="45920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F004CEFD-1253-4851-9A3E-608C77A73C1F}"/>
              </a:ext>
            </a:extLst>
          </p:cNvPr>
          <p:cNvSpPr txBox="1"/>
          <p:nvPr/>
        </p:nvSpPr>
        <p:spPr>
          <a:xfrm>
            <a:off x="1591188" y="4741095"/>
            <a:ext cx="1533288" cy="338554"/>
          </a:xfrm>
          <a:prstGeom prst="rect">
            <a:avLst/>
          </a:prstGeom>
          <a:noFill/>
        </p:spPr>
        <p:txBody>
          <a:bodyPr wrap="square" rtlCol="0">
            <a:spAutoFit/>
          </a:bodyPr>
          <a:lstStyle/>
          <a:p>
            <a:r>
              <a:rPr kumimoji="1" lang="ja-JP" altLang="en-US" sz="1600" b="1" dirty="0"/>
              <a:t>輝度値が変化</a:t>
            </a:r>
          </a:p>
        </p:txBody>
      </p:sp>
    </p:spTree>
    <p:extLst>
      <p:ext uri="{BB962C8B-B14F-4D97-AF65-F5344CB8AC3E}">
        <p14:creationId xmlns:p14="http://schemas.microsoft.com/office/powerpoint/2010/main" val="3822499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図 64">
            <a:extLst>
              <a:ext uri="{FF2B5EF4-FFF2-40B4-BE49-F238E27FC236}">
                <a16:creationId xmlns:a16="http://schemas.microsoft.com/office/drawing/2014/main" id="{F7EDFF2A-A5A9-4746-884A-5967C219A7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1815" y="3942920"/>
            <a:ext cx="3748858" cy="1537617"/>
          </a:xfrm>
          <a:prstGeom prst="rect">
            <a:avLst/>
          </a:prstGeom>
        </p:spPr>
      </p:pic>
      <p:sp>
        <p:nvSpPr>
          <p:cNvPr id="3" name="コンテンツ プレースホルダー 2">
            <a:extLst>
              <a:ext uri="{FF2B5EF4-FFF2-40B4-BE49-F238E27FC236}">
                <a16:creationId xmlns:a16="http://schemas.microsoft.com/office/drawing/2014/main" id="{85FEA9E1-638A-41C4-8506-7C02B66B2CFD}"/>
              </a:ext>
            </a:extLst>
          </p:cNvPr>
          <p:cNvSpPr>
            <a:spLocks noGrp="1"/>
          </p:cNvSpPr>
          <p:nvPr>
            <p:ph idx="1"/>
          </p:nvPr>
        </p:nvSpPr>
        <p:spPr/>
        <p:txBody>
          <a:bodyPr/>
          <a:lstStyle/>
          <a:p>
            <a:r>
              <a:rPr lang="ja-JP" altLang="en-US" dirty="0"/>
              <a:t>時空間画像</a:t>
            </a:r>
            <a:endParaRPr lang="en-US" altLang="ja-JP" dirty="0"/>
          </a:p>
          <a:p>
            <a:pPr lvl="1"/>
            <a:r>
              <a:rPr lang="ja-JP" altLang="en-US" dirty="0"/>
              <a:t>画像を時間方向に重ねた，画像の</a:t>
            </a:r>
            <a:r>
              <a:rPr lang="en-US" altLang="ja-JP" dirty="0"/>
              <a:t>3</a:t>
            </a:r>
            <a:r>
              <a:rPr lang="ja-JP" altLang="en-US" dirty="0"/>
              <a:t>次元空間</a:t>
            </a:r>
            <a:endParaRPr lang="en-US" altLang="ja-JP" dirty="0"/>
          </a:p>
          <a:p>
            <a:r>
              <a:rPr lang="ja-JP" altLang="en-US" dirty="0"/>
              <a:t>時空間断面画像</a:t>
            </a:r>
            <a:endParaRPr lang="en-US" altLang="ja-JP" dirty="0"/>
          </a:p>
          <a:p>
            <a:pPr lvl="1"/>
            <a:r>
              <a:rPr lang="ja-JP" altLang="en-US" dirty="0"/>
              <a:t>時空間画像をある面で切り出した画像</a:t>
            </a:r>
            <a:endParaRPr lang="en-US" altLang="ja-JP" dirty="0"/>
          </a:p>
          <a:p>
            <a:pPr lvl="1"/>
            <a:r>
              <a:rPr lang="ja-JP" altLang="en-US" dirty="0">
                <a:solidFill>
                  <a:srgbClr val="FF0000"/>
                </a:solidFill>
              </a:rPr>
              <a:t>空間勾配と時間勾配を可視化</a:t>
            </a:r>
            <a:r>
              <a:rPr lang="ja-JP" altLang="en-US" dirty="0"/>
              <a:t>することができる</a:t>
            </a:r>
            <a:endParaRPr lang="en-US" altLang="ja-JP" dirty="0"/>
          </a:p>
          <a:p>
            <a:pPr marL="0" indent="0">
              <a:buNone/>
            </a:pPr>
            <a:endParaRPr kumimoji="1" lang="ja-JP" altLang="en-US" dirty="0"/>
          </a:p>
        </p:txBody>
      </p:sp>
      <p:cxnSp>
        <p:nvCxnSpPr>
          <p:cNvPr id="34" name="直線矢印コネクタ 33">
            <a:extLst>
              <a:ext uri="{FF2B5EF4-FFF2-40B4-BE49-F238E27FC236}">
                <a16:creationId xmlns:a16="http://schemas.microsoft.com/office/drawing/2014/main" id="{DD3DB02A-591E-48EF-B01A-1852F29E3C6F}"/>
              </a:ext>
            </a:extLst>
          </p:cNvPr>
          <p:cNvCxnSpPr>
            <a:cxnSpLocks/>
          </p:cNvCxnSpPr>
          <p:nvPr/>
        </p:nvCxnSpPr>
        <p:spPr bwMode="auto">
          <a:xfrm>
            <a:off x="7884395" y="4401868"/>
            <a:ext cx="433673" cy="0"/>
          </a:xfrm>
          <a:prstGeom prst="straightConnector1">
            <a:avLst/>
          </a:prstGeom>
          <a:noFill/>
          <a:ln w="25400" cap="flat" cmpd="sng" algn="ctr">
            <a:solidFill>
              <a:srgbClr val="00B0F0"/>
            </a:solidFill>
            <a:prstDash val="solid"/>
            <a:round/>
            <a:headEnd type="arrow" w="med" len="med"/>
            <a:tailEnd type="arrow"/>
          </a:ln>
          <a:effectLst/>
        </p:spPr>
      </p:cxnSp>
      <p:sp>
        <p:nvSpPr>
          <p:cNvPr id="41" name="テキスト ボックス 40">
            <a:extLst>
              <a:ext uri="{FF2B5EF4-FFF2-40B4-BE49-F238E27FC236}">
                <a16:creationId xmlns:a16="http://schemas.microsoft.com/office/drawing/2014/main" id="{6EA52496-74FF-4F29-AE27-1091D9EA6A88}"/>
              </a:ext>
            </a:extLst>
          </p:cNvPr>
          <p:cNvSpPr txBox="1"/>
          <p:nvPr/>
        </p:nvSpPr>
        <p:spPr>
          <a:xfrm>
            <a:off x="6915370" y="3367004"/>
            <a:ext cx="1257300" cy="338554"/>
          </a:xfrm>
          <a:prstGeom prst="rect">
            <a:avLst/>
          </a:prstGeom>
          <a:noFill/>
        </p:spPr>
        <p:txBody>
          <a:bodyPr wrap="square" rtlCol="0">
            <a:spAutoFit/>
          </a:bodyPr>
          <a:lstStyle/>
          <a:p>
            <a:r>
              <a:rPr kumimoji="1" lang="ja-JP" altLang="en-US" sz="1600" b="1" dirty="0">
                <a:solidFill>
                  <a:srgbClr val="FF0000"/>
                </a:solidFill>
              </a:rPr>
              <a:t>送信機</a:t>
            </a:r>
          </a:p>
        </p:txBody>
      </p:sp>
      <p:cxnSp>
        <p:nvCxnSpPr>
          <p:cNvPr id="43" name="直線矢印コネクタ 42">
            <a:extLst>
              <a:ext uri="{FF2B5EF4-FFF2-40B4-BE49-F238E27FC236}">
                <a16:creationId xmlns:a16="http://schemas.microsoft.com/office/drawing/2014/main" id="{8F2D81F2-64E9-403C-86F4-AE790BFD5143}"/>
              </a:ext>
            </a:extLst>
          </p:cNvPr>
          <p:cNvCxnSpPr>
            <a:cxnSpLocks/>
          </p:cNvCxnSpPr>
          <p:nvPr/>
        </p:nvCxnSpPr>
        <p:spPr>
          <a:xfrm flipV="1">
            <a:off x="4654565" y="3668455"/>
            <a:ext cx="0" cy="1846868"/>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F3C202AE-4991-44D7-A233-0BEBDE2ABDD3}"/>
              </a:ext>
            </a:extLst>
          </p:cNvPr>
          <p:cNvCxnSpPr>
            <a:cxnSpLocks/>
          </p:cNvCxnSpPr>
          <p:nvPr/>
        </p:nvCxnSpPr>
        <p:spPr>
          <a:xfrm>
            <a:off x="4654752" y="5504689"/>
            <a:ext cx="4051007"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8676FC81-E074-4262-A6A5-975D201427C8}"/>
              </a:ext>
            </a:extLst>
          </p:cNvPr>
          <p:cNvSpPr txBox="1"/>
          <p:nvPr/>
        </p:nvSpPr>
        <p:spPr>
          <a:xfrm>
            <a:off x="8012302" y="5568060"/>
            <a:ext cx="932120" cy="369332"/>
          </a:xfrm>
          <a:prstGeom prst="rect">
            <a:avLst/>
          </a:prstGeom>
          <a:noFill/>
        </p:spPr>
        <p:txBody>
          <a:bodyPr wrap="square" rtlCol="0">
            <a:spAutoFit/>
          </a:bodyPr>
          <a:lstStyle/>
          <a:p>
            <a:r>
              <a:rPr kumimoji="1" lang="en-US" altLang="ja-JP" dirty="0"/>
              <a:t>x [pixel]</a:t>
            </a:r>
            <a:endParaRPr kumimoji="1" lang="ja-JP" altLang="en-US" dirty="0"/>
          </a:p>
        </p:txBody>
      </p:sp>
      <p:cxnSp>
        <p:nvCxnSpPr>
          <p:cNvPr id="48" name="直線矢印コネクタ 47">
            <a:extLst>
              <a:ext uri="{FF2B5EF4-FFF2-40B4-BE49-F238E27FC236}">
                <a16:creationId xmlns:a16="http://schemas.microsoft.com/office/drawing/2014/main" id="{72249093-FA21-4A4A-B46B-4043E0BEE949}"/>
              </a:ext>
            </a:extLst>
          </p:cNvPr>
          <p:cNvCxnSpPr>
            <a:cxnSpLocks/>
          </p:cNvCxnSpPr>
          <p:nvPr/>
        </p:nvCxnSpPr>
        <p:spPr>
          <a:xfrm flipV="1">
            <a:off x="7129116" y="3662237"/>
            <a:ext cx="140631" cy="281258"/>
          </a:xfrm>
          <a:prstGeom prst="straightConnector1">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DB90763A-BE1E-419F-AEC4-8EFEB7F8191E}"/>
              </a:ext>
            </a:extLst>
          </p:cNvPr>
          <p:cNvSpPr>
            <a:spLocks noGrp="1"/>
          </p:cNvSpPr>
          <p:nvPr>
            <p:ph type="title"/>
          </p:nvPr>
        </p:nvSpPr>
        <p:spPr/>
        <p:txBody>
          <a:bodyPr/>
          <a:lstStyle/>
          <a:p>
            <a:r>
              <a:rPr kumimoji="1" lang="ja-JP" altLang="en-US" dirty="0"/>
              <a:t>特徴量の調査</a:t>
            </a:r>
          </a:p>
        </p:txBody>
      </p:sp>
      <p:sp>
        <p:nvSpPr>
          <p:cNvPr id="4" name="スライド番号プレースホルダー 3">
            <a:extLst>
              <a:ext uri="{FF2B5EF4-FFF2-40B4-BE49-F238E27FC236}">
                <a16:creationId xmlns:a16="http://schemas.microsoft.com/office/drawing/2014/main" id="{C864DF42-3EAB-47C6-92C1-2E9D0D99C9BC}"/>
              </a:ext>
            </a:extLst>
          </p:cNvPr>
          <p:cNvSpPr>
            <a:spLocks noGrp="1"/>
          </p:cNvSpPr>
          <p:nvPr>
            <p:ph type="sldNum" sz="quarter" idx="12"/>
          </p:nvPr>
        </p:nvSpPr>
        <p:spPr/>
        <p:txBody>
          <a:bodyPr/>
          <a:lstStyle/>
          <a:p>
            <a:fld id="{4611F9C2-6641-4325-A1B0-8726CAAFC082}" type="slidenum">
              <a:rPr kumimoji="1" lang="ja-JP" altLang="en-US" smtClean="0"/>
              <a:pPr/>
              <a:t>9</a:t>
            </a:fld>
            <a:endParaRPr kumimoji="1" lang="ja-JP" altLang="en-US" dirty="0"/>
          </a:p>
        </p:txBody>
      </p:sp>
      <p:sp>
        <p:nvSpPr>
          <p:cNvPr id="6" name="Text Box 18">
            <a:extLst>
              <a:ext uri="{FF2B5EF4-FFF2-40B4-BE49-F238E27FC236}">
                <a16:creationId xmlns:a16="http://schemas.microsoft.com/office/drawing/2014/main" id="{D7C7C965-CAD6-41D2-AA0F-3A036059D38C}"/>
              </a:ext>
            </a:extLst>
          </p:cNvPr>
          <p:cNvSpPr>
            <a:spLocks noChangeArrowheads="1"/>
          </p:cNvSpPr>
          <p:nvPr/>
        </p:nvSpPr>
        <p:spPr bwMode="auto">
          <a:xfrm>
            <a:off x="5148482" y="6105912"/>
            <a:ext cx="295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ja-JP" altLang="en-US" dirty="0">
                <a:latin typeface="Arial" panose="020B0604020202020204" pitchFamily="34" charset="0"/>
                <a:sym typeface="HG明朝B" panose="02020809000000000000" pitchFamily="17" charset="-128"/>
              </a:rPr>
              <a:t>時空間断面画像 </a:t>
            </a:r>
            <a:r>
              <a:rPr kumimoji="0" lang="en-US" altLang="ja-JP" dirty="0">
                <a:latin typeface="Arial" panose="020B0604020202020204" pitchFamily="34" charset="0"/>
                <a:sym typeface="HG明朝B" panose="02020809000000000000" pitchFamily="17" charset="-128"/>
              </a:rPr>
              <a:t>I(</a:t>
            </a:r>
            <a:r>
              <a:rPr kumimoji="0" lang="en-US" altLang="ja-JP" dirty="0" err="1">
                <a:latin typeface="Arial" panose="020B0604020202020204" pitchFamily="34" charset="0"/>
                <a:sym typeface="HG明朝B" panose="02020809000000000000" pitchFamily="17" charset="-128"/>
              </a:rPr>
              <a:t>x,n,t</a:t>
            </a:r>
            <a:r>
              <a:rPr kumimoji="0" lang="en-US" altLang="ja-JP" dirty="0">
                <a:latin typeface="Arial" panose="020B0604020202020204" pitchFamily="34" charset="0"/>
                <a:sym typeface="HG明朝B" panose="02020809000000000000" pitchFamily="17" charset="-128"/>
              </a:rPr>
              <a:t>)</a:t>
            </a:r>
            <a:endParaRPr kumimoji="0" lang="ja-JP" altLang="ja-JP" dirty="0">
              <a:latin typeface="Arial" panose="020B0604020202020204" pitchFamily="34" charset="0"/>
              <a:sym typeface="HG明朝B" panose="02020809000000000000" pitchFamily="17" charset="-128"/>
            </a:endParaRPr>
          </a:p>
        </p:txBody>
      </p:sp>
      <p:sp>
        <p:nvSpPr>
          <p:cNvPr id="10" name="Text Box 18">
            <a:extLst>
              <a:ext uri="{FF2B5EF4-FFF2-40B4-BE49-F238E27FC236}">
                <a16:creationId xmlns:a16="http://schemas.microsoft.com/office/drawing/2014/main" id="{4D157778-314F-451B-9677-CA6106B85D92}"/>
              </a:ext>
            </a:extLst>
          </p:cNvPr>
          <p:cNvSpPr>
            <a:spLocks noChangeArrowheads="1"/>
          </p:cNvSpPr>
          <p:nvPr/>
        </p:nvSpPr>
        <p:spPr bwMode="auto">
          <a:xfrm>
            <a:off x="1151276" y="6101460"/>
            <a:ext cx="25161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ＭＳ Ｐゴシック" panose="020B0600070205080204" pitchFamily="50" charset="-128"/>
              </a:defRPr>
            </a:lvl9pPr>
          </a:lstStyle>
          <a:p>
            <a:pPr algn="ctr" eaLnBrk="1" hangingPunct="1"/>
            <a:r>
              <a:rPr kumimoji="0" lang="ja-JP" altLang="en-US" dirty="0">
                <a:latin typeface="Arial" panose="020B0604020202020204" pitchFamily="34" charset="0"/>
                <a:sym typeface="HG明朝B" panose="02020809000000000000" pitchFamily="17" charset="-128"/>
              </a:rPr>
              <a:t>時空間画像 </a:t>
            </a:r>
            <a:r>
              <a:rPr kumimoji="0" lang="en-US" altLang="ja-JP" dirty="0">
                <a:latin typeface="Arial" panose="020B0604020202020204" pitchFamily="34" charset="0"/>
                <a:sym typeface="HG明朝B" panose="02020809000000000000" pitchFamily="17" charset="-128"/>
              </a:rPr>
              <a:t>I(</a:t>
            </a:r>
            <a:r>
              <a:rPr kumimoji="0" lang="en-US" altLang="ja-JP" dirty="0" err="1">
                <a:latin typeface="Arial" panose="020B0604020202020204" pitchFamily="34" charset="0"/>
                <a:sym typeface="HG明朝B" panose="02020809000000000000" pitchFamily="17" charset="-128"/>
              </a:rPr>
              <a:t>x,y,t</a:t>
            </a:r>
            <a:r>
              <a:rPr kumimoji="0" lang="en-US" altLang="ja-JP" dirty="0">
                <a:latin typeface="Arial" panose="020B0604020202020204" pitchFamily="34" charset="0"/>
                <a:sym typeface="HG明朝B" panose="02020809000000000000" pitchFamily="17" charset="-128"/>
              </a:rPr>
              <a:t>)</a:t>
            </a:r>
          </a:p>
        </p:txBody>
      </p:sp>
      <p:cxnSp>
        <p:nvCxnSpPr>
          <p:cNvPr id="35" name="直線矢印コネクタ 34">
            <a:extLst>
              <a:ext uri="{FF2B5EF4-FFF2-40B4-BE49-F238E27FC236}">
                <a16:creationId xmlns:a16="http://schemas.microsoft.com/office/drawing/2014/main" id="{F043EBD5-64E4-4C77-86AA-FCCF022D2764}"/>
              </a:ext>
            </a:extLst>
          </p:cNvPr>
          <p:cNvCxnSpPr>
            <a:cxnSpLocks/>
          </p:cNvCxnSpPr>
          <p:nvPr/>
        </p:nvCxnSpPr>
        <p:spPr bwMode="auto">
          <a:xfrm>
            <a:off x="4818157" y="4994015"/>
            <a:ext cx="0" cy="438704"/>
          </a:xfrm>
          <a:prstGeom prst="straightConnector1">
            <a:avLst/>
          </a:prstGeom>
          <a:noFill/>
          <a:ln w="25400" cap="flat" cmpd="sng" algn="ctr">
            <a:solidFill>
              <a:srgbClr val="FFC000"/>
            </a:solidFill>
            <a:prstDash val="solid"/>
            <a:round/>
            <a:headEnd type="arrow" w="med" len="med"/>
            <a:tailEnd type="arrow"/>
          </a:ln>
          <a:effectLst/>
        </p:spPr>
      </p:cxnSp>
      <p:sp>
        <p:nvSpPr>
          <p:cNvPr id="51" name="テキスト ボックス 50">
            <a:extLst>
              <a:ext uri="{FF2B5EF4-FFF2-40B4-BE49-F238E27FC236}">
                <a16:creationId xmlns:a16="http://schemas.microsoft.com/office/drawing/2014/main" id="{F1E75D01-0955-4CD8-8906-5EA5DD68BD8A}"/>
              </a:ext>
            </a:extLst>
          </p:cNvPr>
          <p:cNvSpPr txBox="1"/>
          <p:nvPr/>
        </p:nvSpPr>
        <p:spPr>
          <a:xfrm>
            <a:off x="4367786" y="3278355"/>
            <a:ext cx="1257300" cy="369332"/>
          </a:xfrm>
          <a:prstGeom prst="rect">
            <a:avLst/>
          </a:prstGeom>
          <a:noFill/>
        </p:spPr>
        <p:txBody>
          <a:bodyPr wrap="square" rtlCol="0">
            <a:spAutoFit/>
          </a:bodyPr>
          <a:lstStyle/>
          <a:p>
            <a:r>
              <a:rPr kumimoji="1" lang="en-US" altLang="ja-JP" dirty="0"/>
              <a:t>t [frame]</a:t>
            </a:r>
            <a:endParaRPr kumimoji="1" lang="ja-JP" altLang="en-US" dirty="0"/>
          </a:p>
        </p:txBody>
      </p:sp>
      <p:grpSp>
        <p:nvGrpSpPr>
          <p:cNvPr id="5" name="グループ化 4">
            <a:extLst>
              <a:ext uri="{FF2B5EF4-FFF2-40B4-BE49-F238E27FC236}">
                <a16:creationId xmlns:a16="http://schemas.microsoft.com/office/drawing/2014/main" id="{1C36A571-E7DA-4878-989F-300E15DBEA5F}"/>
              </a:ext>
            </a:extLst>
          </p:cNvPr>
          <p:cNvGrpSpPr>
            <a:grpSpLocks noChangeAspect="1"/>
          </p:cNvGrpSpPr>
          <p:nvPr/>
        </p:nvGrpSpPr>
        <p:grpSpPr>
          <a:xfrm>
            <a:off x="1104665" y="2922447"/>
            <a:ext cx="2959319" cy="3014945"/>
            <a:chOff x="364289" y="1570642"/>
            <a:chExt cx="4139973" cy="4217792"/>
          </a:xfrm>
        </p:grpSpPr>
        <p:pic>
          <p:nvPicPr>
            <p:cNvPr id="40" name="図 39">
              <a:extLst>
                <a:ext uri="{FF2B5EF4-FFF2-40B4-BE49-F238E27FC236}">
                  <a16:creationId xmlns:a16="http://schemas.microsoft.com/office/drawing/2014/main" id="{06103FB0-0814-4B05-921F-1283AE75E3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0569" y="1921171"/>
              <a:ext cx="2402450" cy="2402450"/>
            </a:xfrm>
            <a:prstGeom prst="rect">
              <a:avLst/>
            </a:prstGeom>
            <a:ln w="38100">
              <a:solidFill>
                <a:schemeClr val="bg1">
                  <a:lumMod val="50000"/>
                </a:schemeClr>
              </a:solidFill>
            </a:ln>
            <a:scene3d>
              <a:camera prst="isometricOffAxis2Left"/>
              <a:lightRig rig="threePt" dir="t"/>
            </a:scene3d>
          </p:spPr>
        </p:pic>
        <p:pic>
          <p:nvPicPr>
            <p:cNvPr id="49" name="図 48">
              <a:extLst>
                <a:ext uri="{FF2B5EF4-FFF2-40B4-BE49-F238E27FC236}">
                  <a16:creationId xmlns:a16="http://schemas.microsoft.com/office/drawing/2014/main" id="{6318A9B5-7F1E-432B-A6F8-82700506B1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765" y="2334237"/>
              <a:ext cx="2402450" cy="2402450"/>
            </a:xfrm>
            <a:prstGeom prst="rect">
              <a:avLst/>
            </a:prstGeom>
            <a:ln w="38100">
              <a:solidFill>
                <a:schemeClr val="bg1">
                  <a:lumMod val="50000"/>
                </a:schemeClr>
              </a:solidFill>
            </a:ln>
            <a:scene3d>
              <a:camera prst="isometricOffAxis2Left"/>
              <a:lightRig rig="threePt" dir="t"/>
            </a:scene3d>
          </p:spPr>
        </p:pic>
        <p:pic>
          <p:nvPicPr>
            <p:cNvPr id="50" name="図 49">
              <a:extLst>
                <a:ext uri="{FF2B5EF4-FFF2-40B4-BE49-F238E27FC236}">
                  <a16:creationId xmlns:a16="http://schemas.microsoft.com/office/drawing/2014/main" id="{3898F03A-E624-4D31-B25B-88094CD87D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382" y="2738197"/>
              <a:ext cx="2402450" cy="2402450"/>
            </a:xfrm>
            <a:prstGeom prst="rect">
              <a:avLst/>
            </a:prstGeom>
            <a:ln w="38100">
              <a:solidFill>
                <a:schemeClr val="bg1">
                  <a:lumMod val="50000"/>
                </a:schemeClr>
              </a:solidFill>
            </a:ln>
            <a:scene3d>
              <a:camera prst="isometricOffAxis2Left"/>
              <a:lightRig rig="threePt" dir="t"/>
            </a:scene3d>
          </p:spPr>
        </p:pic>
        <p:pic>
          <p:nvPicPr>
            <p:cNvPr id="52" name="図 51">
              <a:extLst>
                <a:ext uri="{FF2B5EF4-FFF2-40B4-BE49-F238E27FC236}">
                  <a16:creationId xmlns:a16="http://schemas.microsoft.com/office/drawing/2014/main" id="{C46206BA-CAC5-4931-BBBE-19677F88A6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4289" y="3166251"/>
              <a:ext cx="2402450" cy="2402450"/>
            </a:xfrm>
            <a:prstGeom prst="rect">
              <a:avLst/>
            </a:prstGeom>
            <a:ln w="38100">
              <a:solidFill>
                <a:schemeClr val="bg1">
                  <a:lumMod val="50000"/>
                </a:schemeClr>
              </a:solidFill>
            </a:ln>
            <a:scene3d>
              <a:camera prst="isometricOffAxis2Left"/>
              <a:lightRig rig="threePt" dir="t"/>
            </a:scene3d>
          </p:spPr>
        </p:pic>
        <p:cxnSp>
          <p:nvCxnSpPr>
            <p:cNvPr id="53" name="直線矢印コネクタ 52">
              <a:extLst>
                <a:ext uri="{FF2B5EF4-FFF2-40B4-BE49-F238E27FC236}">
                  <a16:creationId xmlns:a16="http://schemas.microsoft.com/office/drawing/2014/main" id="{72DEE817-8299-4B3D-98D3-88A4903F3937}"/>
                </a:ext>
              </a:extLst>
            </p:cNvPr>
            <p:cNvCxnSpPr>
              <a:cxnSpLocks/>
            </p:cNvCxnSpPr>
            <p:nvPr/>
          </p:nvCxnSpPr>
          <p:spPr>
            <a:xfrm flipV="1">
              <a:off x="435938" y="2473247"/>
              <a:ext cx="0" cy="2932349"/>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03BBB874-5099-49F6-98B2-734B1EF99ECC}"/>
                </a:ext>
              </a:extLst>
            </p:cNvPr>
            <p:cNvCxnSpPr>
              <a:cxnSpLocks/>
            </p:cNvCxnSpPr>
            <p:nvPr/>
          </p:nvCxnSpPr>
          <p:spPr>
            <a:xfrm>
              <a:off x="457574" y="5382848"/>
              <a:ext cx="2711653" cy="405586"/>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A59C121-1FAC-41ED-BCDB-C00E857CC598}"/>
                </a:ext>
              </a:extLst>
            </p:cNvPr>
            <p:cNvCxnSpPr>
              <a:cxnSpLocks/>
            </p:cNvCxnSpPr>
            <p:nvPr/>
          </p:nvCxnSpPr>
          <p:spPr>
            <a:xfrm flipV="1">
              <a:off x="2675355" y="4367476"/>
              <a:ext cx="1054512" cy="1329438"/>
            </a:xfrm>
            <a:prstGeom prst="straightConnector1">
              <a:avLst/>
            </a:prstGeom>
            <a:ln w="38100">
              <a:solidFill>
                <a:schemeClr val="accent5"/>
              </a:solidFill>
              <a:tailEnd type="non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323641C8-3625-4F77-8CB8-94586A3DF26B}"/>
                </a:ext>
              </a:extLst>
            </p:cNvPr>
            <p:cNvCxnSpPr>
              <a:cxnSpLocks/>
            </p:cNvCxnSpPr>
            <p:nvPr/>
          </p:nvCxnSpPr>
          <p:spPr>
            <a:xfrm flipV="1">
              <a:off x="442915" y="1701844"/>
              <a:ext cx="1054512" cy="1329438"/>
            </a:xfrm>
            <a:prstGeom prst="straightConnector1">
              <a:avLst/>
            </a:prstGeom>
            <a:ln w="38100">
              <a:solidFill>
                <a:schemeClr val="accent5"/>
              </a:solidFill>
              <a:tailEnd type="non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9D66EA46-D93B-49C6-A17A-E84D16CF23F2}"/>
                </a:ext>
              </a:extLst>
            </p:cNvPr>
            <p:cNvCxnSpPr>
              <a:cxnSpLocks/>
            </p:cNvCxnSpPr>
            <p:nvPr/>
          </p:nvCxnSpPr>
          <p:spPr>
            <a:xfrm flipV="1">
              <a:off x="2663279" y="2023350"/>
              <a:ext cx="1054512" cy="1329438"/>
            </a:xfrm>
            <a:prstGeom prst="straightConnector1">
              <a:avLst/>
            </a:prstGeom>
            <a:ln w="38100">
              <a:solidFill>
                <a:schemeClr val="accent5"/>
              </a:solidFill>
              <a:tailEnd type="non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ECB1EDB5-3C11-496B-953A-E678C0669440}"/>
                </a:ext>
              </a:extLst>
            </p:cNvPr>
            <p:cNvCxnSpPr>
              <a:cxnSpLocks/>
            </p:cNvCxnSpPr>
            <p:nvPr/>
          </p:nvCxnSpPr>
          <p:spPr>
            <a:xfrm flipV="1">
              <a:off x="2549176" y="1570642"/>
              <a:ext cx="228208" cy="355357"/>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B45FB73B-B93F-4996-959E-E841CD101F8E}"/>
                </a:ext>
              </a:extLst>
            </p:cNvPr>
            <p:cNvCxnSpPr>
              <a:cxnSpLocks/>
            </p:cNvCxnSpPr>
            <p:nvPr/>
          </p:nvCxnSpPr>
          <p:spPr>
            <a:xfrm flipV="1">
              <a:off x="2672740" y="3208031"/>
              <a:ext cx="1054512" cy="1329438"/>
            </a:xfrm>
            <a:prstGeom prst="straightConnector1">
              <a:avLst/>
            </a:prstGeom>
            <a:ln w="38100">
              <a:solidFill>
                <a:schemeClr val="accent2"/>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04C6F8C2-E893-43C0-801B-2531471F6568}"/>
                </a:ext>
              </a:extLst>
            </p:cNvPr>
            <p:cNvCxnSpPr>
              <a:cxnSpLocks/>
            </p:cNvCxnSpPr>
            <p:nvPr/>
          </p:nvCxnSpPr>
          <p:spPr>
            <a:xfrm>
              <a:off x="467361" y="4195990"/>
              <a:ext cx="2202764" cy="340666"/>
            </a:xfrm>
            <a:prstGeom prst="straightConnector1">
              <a:avLst/>
            </a:prstGeom>
            <a:ln w="38100">
              <a:solidFill>
                <a:schemeClr val="accent2"/>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DAEF0B7A-CB1B-4F4E-A91D-555CF2281943}"/>
                </a:ext>
              </a:extLst>
            </p:cNvPr>
            <p:cNvCxnSpPr>
              <a:cxnSpLocks/>
            </p:cNvCxnSpPr>
            <p:nvPr/>
          </p:nvCxnSpPr>
          <p:spPr>
            <a:xfrm>
              <a:off x="3164657" y="3899669"/>
              <a:ext cx="1339605"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62" name="テキスト ボックス 61">
            <a:extLst>
              <a:ext uri="{FF2B5EF4-FFF2-40B4-BE49-F238E27FC236}">
                <a16:creationId xmlns:a16="http://schemas.microsoft.com/office/drawing/2014/main" id="{E015F25E-EA48-4B5E-A0DA-9A2023AE59AF}"/>
              </a:ext>
            </a:extLst>
          </p:cNvPr>
          <p:cNvSpPr txBox="1"/>
          <p:nvPr/>
        </p:nvSpPr>
        <p:spPr>
          <a:xfrm>
            <a:off x="2806684" y="2705525"/>
            <a:ext cx="1257300" cy="369332"/>
          </a:xfrm>
          <a:prstGeom prst="rect">
            <a:avLst/>
          </a:prstGeom>
          <a:noFill/>
        </p:spPr>
        <p:txBody>
          <a:bodyPr wrap="square" rtlCol="0">
            <a:spAutoFit/>
          </a:bodyPr>
          <a:lstStyle/>
          <a:p>
            <a:r>
              <a:rPr kumimoji="1" lang="en-US" altLang="ja-JP" dirty="0"/>
              <a:t>t [frame]</a:t>
            </a:r>
            <a:endParaRPr kumimoji="1" lang="ja-JP" altLang="en-US" dirty="0"/>
          </a:p>
        </p:txBody>
      </p:sp>
      <p:sp>
        <p:nvSpPr>
          <p:cNvPr id="63" name="テキスト ボックス 62">
            <a:extLst>
              <a:ext uri="{FF2B5EF4-FFF2-40B4-BE49-F238E27FC236}">
                <a16:creationId xmlns:a16="http://schemas.microsoft.com/office/drawing/2014/main" id="{60CFBDD0-D116-4BAA-8973-4513326E57C2}"/>
              </a:ext>
            </a:extLst>
          </p:cNvPr>
          <p:cNvSpPr txBox="1"/>
          <p:nvPr/>
        </p:nvSpPr>
        <p:spPr>
          <a:xfrm>
            <a:off x="2969274" y="5578435"/>
            <a:ext cx="932120" cy="369332"/>
          </a:xfrm>
          <a:prstGeom prst="rect">
            <a:avLst/>
          </a:prstGeom>
          <a:noFill/>
        </p:spPr>
        <p:txBody>
          <a:bodyPr wrap="square" rtlCol="0">
            <a:spAutoFit/>
          </a:bodyPr>
          <a:lstStyle/>
          <a:p>
            <a:r>
              <a:rPr kumimoji="1" lang="en-US" altLang="ja-JP" dirty="0"/>
              <a:t>x [pixel]</a:t>
            </a:r>
            <a:endParaRPr kumimoji="1" lang="ja-JP" altLang="en-US" dirty="0"/>
          </a:p>
        </p:txBody>
      </p:sp>
      <p:sp>
        <p:nvSpPr>
          <p:cNvPr id="64" name="テキスト ボックス 63">
            <a:extLst>
              <a:ext uri="{FF2B5EF4-FFF2-40B4-BE49-F238E27FC236}">
                <a16:creationId xmlns:a16="http://schemas.microsoft.com/office/drawing/2014/main" id="{7EB55F72-30AC-497F-BB1F-D719E0313766}"/>
              </a:ext>
            </a:extLst>
          </p:cNvPr>
          <p:cNvSpPr txBox="1"/>
          <p:nvPr/>
        </p:nvSpPr>
        <p:spPr>
          <a:xfrm>
            <a:off x="605639" y="3229987"/>
            <a:ext cx="932120" cy="369332"/>
          </a:xfrm>
          <a:prstGeom prst="rect">
            <a:avLst/>
          </a:prstGeom>
          <a:noFill/>
        </p:spPr>
        <p:txBody>
          <a:bodyPr wrap="square" rtlCol="0">
            <a:spAutoFit/>
          </a:bodyPr>
          <a:lstStyle/>
          <a:p>
            <a:r>
              <a:rPr kumimoji="1" lang="en-US" altLang="ja-JP" dirty="0"/>
              <a:t>y [pixel]</a:t>
            </a:r>
            <a:endParaRPr kumimoji="1" lang="ja-JP" altLang="en-US" dirty="0"/>
          </a:p>
        </p:txBody>
      </p:sp>
      <p:sp>
        <p:nvSpPr>
          <p:cNvPr id="67" name="テキスト ボックス 66">
            <a:extLst>
              <a:ext uri="{FF2B5EF4-FFF2-40B4-BE49-F238E27FC236}">
                <a16:creationId xmlns:a16="http://schemas.microsoft.com/office/drawing/2014/main" id="{2279DBA7-CBB5-44CC-9AC1-9A2681C1EC26}"/>
              </a:ext>
            </a:extLst>
          </p:cNvPr>
          <p:cNvSpPr txBox="1"/>
          <p:nvPr/>
        </p:nvSpPr>
        <p:spPr>
          <a:xfrm>
            <a:off x="3595494" y="4173411"/>
            <a:ext cx="681358" cy="369332"/>
          </a:xfrm>
          <a:prstGeom prst="rect">
            <a:avLst/>
          </a:prstGeom>
          <a:noFill/>
        </p:spPr>
        <p:txBody>
          <a:bodyPr wrap="square" rtlCol="0">
            <a:spAutoFit/>
          </a:bodyPr>
          <a:lstStyle/>
          <a:p>
            <a:r>
              <a:rPr kumimoji="1" lang="en-US" altLang="ja-JP" dirty="0"/>
              <a:t>y=n</a:t>
            </a:r>
            <a:endParaRPr kumimoji="1" lang="ja-JP" altLang="en-US" dirty="0"/>
          </a:p>
        </p:txBody>
      </p:sp>
      <p:sp>
        <p:nvSpPr>
          <p:cNvPr id="66" name="平行四辺形 65">
            <a:extLst>
              <a:ext uri="{FF2B5EF4-FFF2-40B4-BE49-F238E27FC236}">
                <a16:creationId xmlns:a16="http://schemas.microsoft.com/office/drawing/2014/main" id="{AD8026BF-570B-40C6-9C1D-A91C98D32219}"/>
              </a:ext>
            </a:extLst>
          </p:cNvPr>
          <p:cNvSpPr/>
          <p:nvPr/>
        </p:nvSpPr>
        <p:spPr>
          <a:xfrm flipH="1">
            <a:off x="4591934" y="3942895"/>
            <a:ext cx="3966359" cy="1537617"/>
          </a:xfrm>
          <a:prstGeom prst="parallelogram">
            <a:avLst>
              <a:gd name="adj" fmla="val 81296"/>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テキスト ボックス 35">
            <a:extLst>
              <a:ext uri="{FF2B5EF4-FFF2-40B4-BE49-F238E27FC236}">
                <a16:creationId xmlns:a16="http://schemas.microsoft.com/office/drawing/2014/main" id="{92A25EDF-CD6B-4FE8-94A0-A1E00B97E3F3}"/>
              </a:ext>
            </a:extLst>
          </p:cNvPr>
          <p:cNvSpPr txBox="1"/>
          <p:nvPr/>
        </p:nvSpPr>
        <p:spPr>
          <a:xfrm>
            <a:off x="7472582" y="4038600"/>
            <a:ext cx="1257300" cy="338554"/>
          </a:xfrm>
          <a:prstGeom prst="rect">
            <a:avLst/>
          </a:prstGeom>
          <a:noFill/>
        </p:spPr>
        <p:txBody>
          <a:bodyPr wrap="square" rtlCol="0">
            <a:spAutoFit/>
          </a:bodyPr>
          <a:lstStyle/>
          <a:p>
            <a:r>
              <a:rPr kumimoji="1" lang="ja-JP" altLang="en-US" sz="1600" b="1" dirty="0">
                <a:solidFill>
                  <a:schemeClr val="bg1"/>
                </a:solidFill>
              </a:rPr>
              <a:t>空間勾配</a:t>
            </a:r>
          </a:p>
        </p:txBody>
      </p:sp>
      <p:sp>
        <p:nvSpPr>
          <p:cNvPr id="37" name="テキスト ボックス 36">
            <a:extLst>
              <a:ext uri="{FF2B5EF4-FFF2-40B4-BE49-F238E27FC236}">
                <a16:creationId xmlns:a16="http://schemas.microsoft.com/office/drawing/2014/main" id="{DC6DCE83-C207-4B5F-9696-99A82CFC5760}"/>
              </a:ext>
            </a:extLst>
          </p:cNvPr>
          <p:cNvSpPr txBox="1"/>
          <p:nvPr/>
        </p:nvSpPr>
        <p:spPr>
          <a:xfrm>
            <a:off x="4790892" y="5042601"/>
            <a:ext cx="1257300" cy="338554"/>
          </a:xfrm>
          <a:prstGeom prst="rect">
            <a:avLst/>
          </a:prstGeom>
          <a:noFill/>
        </p:spPr>
        <p:txBody>
          <a:bodyPr wrap="square" rtlCol="0">
            <a:spAutoFit/>
          </a:bodyPr>
          <a:lstStyle/>
          <a:p>
            <a:r>
              <a:rPr kumimoji="1" lang="ja-JP" altLang="en-US" sz="1600" b="1" dirty="0">
                <a:solidFill>
                  <a:schemeClr val="bg1"/>
                </a:solidFill>
              </a:rPr>
              <a:t>時間勾配</a:t>
            </a:r>
          </a:p>
        </p:txBody>
      </p:sp>
    </p:spTree>
    <p:extLst>
      <p:ext uri="{BB962C8B-B14F-4D97-AF65-F5344CB8AC3E}">
        <p14:creationId xmlns:p14="http://schemas.microsoft.com/office/powerpoint/2010/main" val="3375521232"/>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20426</TotalTime>
  <Words>1922</Words>
  <Application>Microsoft Office PowerPoint</Application>
  <PresentationFormat>画面に合わせる (4:3)</PresentationFormat>
  <Paragraphs>369</Paragraphs>
  <Slides>35</Slides>
  <Notes>4</Notes>
  <HiddenSlides>0</HiddenSlides>
  <MMClips>1</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35</vt:i4>
      </vt:variant>
    </vt:vector>
  </HeadingPairs>
  <TitlesOfParts>
    <vt:vector size="44" baseType="lpstr">
      <vt:lpstr>游ゴシック</vt:lpstr>
      <vt:lpstr>Arial</vt:lpstr>
      <vt:lpstr>Arial</vt:lpstr>
      <vt:lpstr>Calibri</vt:lpstr>
      <vt:lpstr>Calibri Light</vt:lpstr>
      <vt:lpstr>Cambria Math</vt:lpstr>
      <vt:lpstr>Verdana</vt:lpstr>
      <vt:lpstr>Wingdings</vt:lpstr>
      <vt:lpstr>Office テーマ</vt:lpstr>
      <vt:lpstr>移動する送信光源を 追尾するアルゴリズムの 構築と実験</vt:lpstr>
      <vt:lpstr>研究背景：可視光通信</vt:lpstr>
      <vt:lpstr>ITS可視光通信の研究動向</vt:lpstr>
      <vt:lpstr>研究課題</vt:lpstr>
      <vt:lpstr>研究目的と内容</vt:lpstr>
      <vt:lpstr>経過</vt:lpstr>
      <vt:lpstr>可視光通信のシステムモデル</vt:lpstr>
      <vt:lpstr>空間-時間勾配</vt:lpstr>
      <vt:lpstr>特徴量の調査</vt:lpstr>
      <vt:lpstr>送信機捕捉のために</vt:lpstr>
      <vt:lpstr>閾値の決定</vt:lpstr>
      <vt:lpstr>ノイズの特徴について</vt:lpstr>
      <vt:lpstr>ノイズの分類</vt:lpstr>
      <vt:lpstr>ノイズ①：送信機回りのノイズ</vt:lpstr>
      <vt:lpstr>ノイズ②：背景のノイズ</vt:lpstr>
      <vt:lpstr>ノイズと平均フレーム数の関係</vt:lpstr>
      <vt:lpstr>最適な閾値に関する考察</vt:lpstr>
      <vt:lpstr>最適な閾値の導出</vt:lpstr>
      <vt:lpstr>まとめと課題</vt:lpstr>
      <vt:lpstr>ご清聴ありがとうございました</vt:lpstr>
      <vt:lpstr>捕捉スライド</vt:lpstr>
      <vt:lpstr>各撮影画像の空間-時間勾配を算出</vt:lpstr>
      <vt:lpstr>撮影画像をLEDが重なるよう位置補正</vt:lpstr>
      <vt:lpstr>閾値による二値化を行い捕捉</vt:lpstr>
      <vt:lpstr>捕捉手法の改善</vt:lpstr>
      <vt:lpstr>捕捉手法改善結果</vt:lpstr>
      <vt:lpstr>実験内容</vt:lpstr>
      <vt:lpstr>実験風景</vt:lpstr>
      <vt:lpstr>先行研究：特徴量の調査</vt:lpstr>
      <vt:lpstr>先行研究：LEDアレイ捕捉結果</vt:lpstr>
      <vt:lpstr>空間-時間勾配</vt:lpstr>
      <vt:lpstr>空間-時間勾配の導出</vt:lpstr>
      <vt:lpstr>LED及び背景の時間-空間勾配散布図の作成</vt:lpstr>
      <vt:lpstr>LED捕捉成功率と平均フレーム数の関係</vt:lpstr>
      <vt:lpstr>今後の展開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中村 建翔</dc:creator>
  <cp:lastModifiedBy>中村 建翔</cp:lastModifiedBy>
  <cp:revision>56</cp:revision>
  <dcterms:created xsi:type="dcterms:W3CDTF">2021-06-04T04:13:52Z</dcterms:created>
  <dcterms:modified xsi:type="dcterms:W3CDTF">2022-02-21T01:01:04Z</dcterms:modified>
</cp:coreProperties>
</file>